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5" r:id="rId6"/>
  </p:sldMasterIdLst>
  <p:notesMasterIdLst>
    <p:notesMasterId r:id="rId30"/>
  </p:notesMasterIdLst>
  <p:handoutMasterIdLst>
    <p:handoutMasterId r:id="rId31"/>
  </p:handoutMasterIdLst>
  <p:sldIdLst>
    <p:sldId id="273" r:id="rId7"/>
    <p:sldId id="290" r:id="rId8"/>
    <p:sldId id="291" r:id="rId9"/>
    <p:sldId id="362" r:id="rId10"/>
    <p:sldId id="341" r:id="rId11"/>
    <p:sldId id="363" r:id="rId12"/>
    <p:sldId id="364" r:id="rId13"/>
    <p:sldId id="365" r:id="rId14"/>
    <p:sldId id="366" r:id="rId15"/>
    <p:sldId id="367" r:id="rId16"/>
    <p:sldId id="372" r:id="rId17"/>
    <p:sldId id="368" r:id="rId18"/>
    <p:sldId id="369" r:id="rId19"/>
    <p:sldId id="386" r:id="rId20"/>
    <p:sldId id="382" r:id="rId21"/>
    <p:sldId id="370" r:id="rId22"/>
    <p:sldId id="379" r:id="rId23"/>
    <p:sldId id="378" r:id="rId24"/>
    <p:sldId id="381" r:id="rId25"/>
    <p:sldId id="380" r:id="rId26"/>
    <p:sldId id="375" r:id="rId27"/>
    <p:sldId id="376" r:id="rId28"/>
    <p:sldId id="377" r:id="rId29"/>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0"/>
            <p14:sldId id="291"/>
            <p14:sldId id="362"/>
            <p14:sldId id="341"/>
            <p14:sldId id="363"/>
            <p14:sldId id="364"/>
            <p14:sldId id="365"/>
            <p14:sldId id="366"/>
            <p14:sldId id="367"/>
            <p14:sldId id="372"/>
            <p14:sldId id="368"/>
            <p14:sldId id="369"/>
            <p14:sldId id="386"/>
            <p14:sldId id="382"/>
            <p14:sldId id="370"/>
            <p14:sldId id="379"/>
            <p14:sldId id="378"/>
            <p14:sldId id="381"/>
            <p14:sldId id="380"/>
            <p14:sldId id="375"/>
            <p14:sldId id="376"/>
            <p14:sldId id="377"/>
          </p14:sldIdLst>
        </p14:section>
      </p14:sectionLst>
    </p:ext>
    <p:ext uri="{EFAFB233-063F-42B5-8137-9DF3F51BA10A}">
      <p15:sldGuideLst xmlns:p15="http://schemas.microsoft.com/office/powerpoint/2012/main">
        <p15:guide id="1" orient="horz" pos="536" userDrawn="1">
          <p15:clr>
            <a:srgbClr val="A4A3A4"/>
          </p15:clr>
        </p15:guide>
        <p15:guide id="2" pos="3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234A8F"/>
    <a:srgbClr val="234E93"/>
    <a:srgbClr val="3962A7"/>
    <a:srgbClr val="668EC2"/>
    <a:srgbClr val="969696"/>
    <a:srgbClr val="FF0000"/>
    <a:srgbClr val="FFFF99"/>
    <a:srgbClr val="FFCC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24" autoAdjust="0"/>
    <p:restoredTop sz="53057" autoAdjust="0"/>
  </p:normalViewPr>
  <p:slideViewPr>
    <p:cSldViewPr snapToGrid="0">
      <p:cViewPr varScale="1">
        <p:scale>
          <a:sx n="58" d="100"/>
          <a:sy n="58" d="100"/>
        </p:scale>
        <p:origin x="2448" y="72"/>
      </p:cViewPr>
      <p:guideLst>
        <p:guide orient="horz" pos="536"/>
        <p:guide pos="33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1106488" y="696913"/>
            <a:ext cx="46482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2020/08-27-199(I)PP  </a:t>
            </a:r>
            <a:r>
              <a:rPr lang="en-US" dirty="0" smtClean="0">
                <a:latin typeface="Times New Roman" pitchFamily="18" charset="0"/>
                <a:ea typeface="ＭＳ Ｐゴシック" pitchFamily="34" charset="-128"/>
              </a:rPr>
              <a:t>Original Author: Jay M. Flowers;  POC (Kevin Clover), AFS-850 Operations Lead, Office 562-888-2020; revised by (Name) (MM/DD/YYYY)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Use of Weather Information.</a:t>
            </a:r>
            <a:endParaRPr lang="en-US"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Script</a:t>
            </a:r>
            <a:r>
              <a:rPr lang="en-US" b="1" i="0" baseline="0" dirty="0" smtClean="0">
                <a:latin typeface="Times New Roman" pitchFamily="18" charset="0"/>
                <a:ea typeface="ＭＳ Ｐゴシック" pitchFamily="34" charset="-128"/>
              </a:rPr>
              <a:t> -  </a:t>
            </a:r>
            <a:r>
              <a:rPr lang="en-US" i="0" dirty="0" smtClean="0">
                <a:latin typeface="Times New Roman" pitchFamily="18" charset="0"/>
                <a:ea typeface="ＭＳ Ｐゴシック" pitchFamily="34" charset="-128"/>
              </a:rPr>
              <a:t>We have included a script of suggested dialog with most slides.  The</a:t>
            </a:r>
            <a:r>
              <a:rPr lang="en-US" i="0" baseline="0" dirty="0" smtClean="0">
                <a:latin typeface="Times New Roman" pitchFamily="18" charset="0"/>
                <a:ea typeface="ＭＳ Ｐゴシック" pitchFamily="34" charset="-128"/>
              </a:rPr>
              <a:t> script will always appear in a </a:t>
            </a:r>
            <a:r>
              <a:rPr lang="en-US" b="1" i="0" baseline="0" dirty="0" smtClean="0">
                <a:latin typeface="Times New Roman" pitchFamily="18" charset="0"/>
                <a:ea typeface="ＭＳ Ｐゴシック" pitchFamily="34" charset="-128"/>
              </a:rPr>
              <a:t>non-italic font</a:t>
            </a:r>
            <a:r>
              <a:rPr lang="en-US" i="0" baseline="0" dirty="0" smtClean="0">
                <a:latin typeface="Times New Roman" pitchFamily="18" charset="0"/>
                <a:ea typeface="ＭＳ Ｐゴシック" pitchFamily="34" charset="-128"/>
              </a:rPr>
              <a:t>. </a:t>
            </a:r>
            <a:r>
              <a:rPr lang="en-US" i="0" dirty="0" smtClean="0">
                <a:latin typeface="Times New Roman" pitchFamily="18" charset="0"/>
                <a:ea typeface="ＭＳ Ｐゴシック" pitchFamily="34" charset="-128"/>
              </a:rPr>
              <a:t> Presenters may read the script or modify it to suit their own presentation style.  See template slides 5 and 6  for examples of a slides with script.</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Presentation Instructions - </a:t>
            </a:r>
            <a:r>
              <a:rPr lang="en-US" i="1" dirty="0" smtClean="0">
                <a:latin typeface="Times New Roman" pitchFamily="18" charset="0"/>
                <a:ea typeface="ＭＳ Ｐゴシック" pitchFamily="34" charset="-128"/>
              </a:rPr>
              <a:t>(stage direction and  presentation suggestions) will be preceded by a  </a:t>
            </a:r>
            <a:r>
              <a:rPr lang="en-US" b="1" dirty="0" smtClean="0">
                <a:latin typeface="Times New Roman" pitchFamily="18" charset="0"/>
                <a:ea typeface="ＭＳ Ｐゴシック" pitchFamily="34" charset="-128"/>
              </a:rPr>
              <a:t>Bold header:</a:t>
            </a:r>
            <a:r>
              <a:rPr lang="en-US" b="1" baseline="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the instructions themselves will be in </a:t>
            </a:r>
            <a:r>
              <a:rPr lang="en-US" b="1" i="1" dirty="0" smtClean="0">
                <a:latin typeface="Times New Roman" pitchFamily="18" charset="0"/>
                <a:ea typeface="ＭＳ Ｐゴシック" pitchFamily="34" charset="-128"/>
              </a:rPr>
              <a:t>Italic fonts</a:t>
            </a:r>
            <a:r>
              <a:rPr lang="en-US" i="1" dirty="0" smtClean="0">
                <a:latin typeface="Times New Roman" pitchFamily="18" charset="0"/>
                <a:ea typeface="ＭＳ Ｐゴシック" pitchFamily="34" charset="-128"/>
              </a:rPr>
              <a:t>.  See slides 2,</a:t>
            </a:r>
            <a:r>
              <a:rPr lang="en-US" i="1" baseline="0" dirty="0" smtClean="0">
                <a:latin typeface="Times New Roman" pitchFamily="18" charset="0"/>
                <a:ea typeface="ＭＳ Ｐゴシック" pitchFamily="34" charset="-128"/>
              </a:rPr>
              <a:t> for an example of slides with Presentation Instructions only.</a:t>
            </a:r>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Program control instructions</a:t>
            </a:r>
            <a:r>
              <a:rPr lang="en-US" b="1" i="0" baseline="0" dirty="0" smtClean="0">
                <a:latin typeface="Times New Roman" pitchFamily="18" charset="0"/>
                <a:ea typeface="ＭＳ Ｐゴシック" pitchFamily="34" charset="-128"/>
              </a:rPr>
              <a:t> -</a:t>
            </a:r>
            <a:r>
              <a:rPr lang="en-US" b="1" i="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Background</a:t>
            </a:r>
            <a:r>
              <a:rPr lang="en-US" b="1" i="0" baseline="0" dirty="0" smtClean="0">
                <a:latin typeface="Times New Roman" pitchFamily="18" charset="0"/>
                <a:ea typeface="ＭＳ Ｐゴシック" pitchFamily="34" charset="-128"/>
              </a:rPr>
              <a:t> information - </a:t>
            </a:r>
            <a:r>
              <a:rPr lang="en-US" i="1" dirty="0" smtClean="0">
                <a:latin typeface="Times New Roman" pitchFamily="18" charset="0"/>
                <a:ea typeface="ＭＳ Ｐゴシック" pitchFamily="34" charset="-128"/>
              </a:rPr>
              <a:t>Some slides may contain background information that supports the concepts presented in the program.  </a:t>
            </a:r>
            <a:br>
              <a:rPr lang="en-US" i="1" dirty="0" smtClean="0">
                <a:latin typeface="Times New Roman" pitchFamily="18" charset="0"/>
                <a:ea typeface="ＭＳ Ｐゴシック" pitchFamily="34" charset="-128"/>
              </a:rPr>
            </a:br>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smtClean="0">
                <a:solidFill>
                  <a:schemeClr val="tx1"/>
                </a:solidFill>
                <a:latin typeface="Times New Roman" pitchFamily="18" charset="0"/>
                <a:ea typeface="+mn-ea"/>
                <a:cs typeface="+mn-cs"/>
              </a:rPr>
              <a:t>Organize the information into a format that works for you, and then make the    </a:t>
            </a:r>
          </a:p>
          <a:p>
            <a:pPr marL="0" indent="0">
              <a:buFont typeface="Arial" panose="020B0604020202020204" pitchFamily="34" charset="0"/>
              <a:buNone/>
            </a:pPr>
            <a:r>
              <a:rPr lang="en-US" sz="1200" b="0" i="0" u="none" strike="noStrike" kern="1200" baseline="0" dirty="0" smtClean="0">
                <a:solidFill>
                  <a:schemeClr val="tx1"/>
                </a:solidFill>
                <a:latin typeface="Times New Roman" pitchFamily="18" charset="0"/>
                <a:ea typeface="+mn-ea"/>
                <a:cs typeface="+mn-cs"/>
              </a:rPr>
              <a:t>     decision:</a:t>
            </a:r>
          </a:p>
          <a:p>
            <a:pPr marL="0" indent="0">
              <a:buFont typeface="Arial" panose="020B0604020202020204" pitchFamily="34" charset="0"/>
              <a:buNone/>
            </a:pPr>
            <a:r>
              <a:rPr lang="en-US" sz="1200" b="0" i="0" u="none" strike="noStrike" kern="1200" baseline="0" dirty="0" smtClean="0">
                <a:solidFill>
                  <a:schemeClr val="tx1"/>
                </a:solidFill>
                <a:latin typeface="Times New Roman" pitchFamily="18" charset="0"/>
                <a:ea typeface="+mn-ea"/>
                <a:cs typeface="+mn-cs"/>
              </a:rPr>
              <a:t>     </a:t>
            </a:r>
            <a:r>
              <a:rPr lang="en-US" sz="1200" b="0" i="0" u="sng" strike="noStrike" kern="1200" baseline="0" dirty="0" smtClean="0">
                <a:solidFill>
                  <a:schemeClr val="tx1"/>
                </a:solidFill>
                <a:latin typeface="Times New Roman" pitchFamily="18" charset="0"/>
                <a:ea typeface="+mn-ea"/>
                <a:cs typeface="+mn-cs"/>
              </a:rPr>
              <a:t>Get the big picture, take the time necessary to do the task prior to the flight, not </a:t>
            </a:r>
            <a:r>
              <a:rPr lang="en-US" sz="1200" b="0" i="0" u="none" strike="noStrike" kern="1200" baseline="0" dirty="0" smtClean="0">
                <a:solidFill>
                  <a:schemeClr val="tx1"/>
                </a:solidFill>
                <a:latin typeface="Times New Roman" pitchFamily="18" charset="0"/>
                <a:ea typeface="+mn-ea"/>
                <a:cs typeface="+mn-cs"/>
              </a:rPr>
              <a:t>  </a:t>
            </a:r>
          </a:p>
          <a:p>
            <a:pPr marL="0" indent="0">
              <a:buFont typeface="Arial" panose="020B0604020202020204" pitchFamily="34" charset="0"/>
              <a:buNone/>
            </a:pPr>
            <a:r>
              <a:rPr lang="en-US" sz="1200" b="0" i="0" u="none" strike="noStrike" kern="1200" baseline="0" dirty="0" smtClean="0">
                <a:solidFill>
                  <a:schemeClr val="tx1"/>
                </a:solidFill>
                <a:latin typeface="Times New Roman" pitchFamily="18" charset="0"/>
                <a:ea typeface="+mn-ea"/>
                <a:cs typeface="+mn-cs"/>
              </a:rPr>
              <a:t>     </a:t>
            </a:r>
            <a:r>
              <a:rPr lang="en-US" sz="1200" b="0" i="0" u="sng" strike="noStrike" kern="1200" baseline="0" dirty="0" smtClean="0">
                <a:solidFill>
                  <a:schemeClr val="tx1"/>
                </a:solidFill>
                <a:latin typeface="Times New Roman" pitchFamily="18" charset="0"/>
                <a:ea typeface="+mn-ea"/>
                <a:cs typeface="+mn-cs"/>
              </a:rPr>
              <a:t>while you’re walking out the door to preflight. </a:t>
            </a:r>
          </a:p>
          <a:p>
            <a:pPr marL="0" indent="0">
              <a:buFont typeface="Arial" panose="020B0604020202020204" pitchFamily="34" charset="0"/>
              <a:buNone/>
            </a:pPr>
            <a:r>
              <a:rPr lang="en-US" sz="1200" b="0" i="0" u="none" strike="noStrike" kern="1200" baseline="0" dirty="0" smtClean="0">
                <a:solidFill>
                  <a:schemeClr val="tx1"/>
                </a:solidFill>
                <a:latin typeface="Times New Roman" pitchFamily="18" charset="0"/>
                <a:ea typeface="+mn-ea"/>
                <a:cs typeface="+mn-cs"/>
              </a:rPr>
              <a:t>     </a:t>
            </a:r>
            <a:r>
              <a:rPr lang="en-US" sz="1200" b="0" i="0" u="sng" strike="noStrike" kern="1200" baseline="0" dirty="0" smtClean="0">
                <a:solidFill>
                  <a:schemeClr val="tx1"/>
                </a:solidFill>
                <a:latin typeface="Times New Roman" pitchFamily="18" charset="0"/>
                <a:ea typeface="+mn-ea"/>
                <a:cs typeface="+mn-cs"/>
              </a:rPr>
              <a:t>Check your sources and confirm with local airman if need be.  </a:t>
            </a:r>
          </a:p>
          <a:p>
            <a:pPr marL="0" indent="0">
              <a:buFont typeface="Arial" panose="020B0604020202020204" pitchFamily="34" charset="0"/>
              <a:buNone/>
            </a:pPr>
            <a:endParaRPr lang="en-US" sz="1200" b="0" i="1" u="none" strike="noStrike" kern="1200" baseline="0" dirty="0" smtClean="0">
              <a:solidFill>
                <a:schemeClr val="tx1"/>
              </a:solidFill>
              <a:latin typeface="Times New Roman" pitchFamily="18" charset="0"/>
              <a:ea typeface="+mn-ea"/>
              <a:cs typeface="+mn-cs"/>
            </a:endParaRPr>
          </a:p>
          <a:p>
            <a:pPr marL="0" indent="0">
              <a:buFont typeface="Arial" panose="020B0604020202020204" pitchFamily="34" charset="0"/>
              <a:buNone/>
            </a:pPr>
            <a:r>
              <a:rPr lang="en-US" sz="1200" b="1" i="0" u="none" strike="noStrike" kern="1200" baseline="0" dirty="0" smtClean="0">
                <a:solidFill>
                  <a:schemeClr val="tx1"/>
                </a:solidFill>
                <a:latin typeface="Times New Roman" pitchFamily="18" charset="0"/>
                <a:ea typeface="+mn-ea"/>
                <a:cs typeface="+mn-cs"/>
              </a:rPr>
              <a:t>(Next Slide)</a:t>
            </a:r>
            <a:endParaRPr lang="en-US" b="1" i="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1958223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smtClean="0">
                <a:solidFill>
                  <a:schemeClr val="tx1"/>
                </a:solidFill>
                <a:latin typeface="Times New Roman" pitchFamily="18" charset="0"/>
                <a:ea typeface="+mn-ea"/>
                <a:cs typeface="+mn-cs"/>
              </a:rPr>
              <a:t>Never thought of that…</a:t>
            </a:r>
          </a:p>
          <a:p>
            <a:pPr marL="0" indent="0">
              <a:buFont typeface="Arial" panose="020B0604020202020204" pitchFamily="34" charset="0"/>
              <a:buNone/>
            </a:pPr>
            <a:endParaRPr lang="en-US" sz="1200" b="0" i="0" u="none" strike="noStrike" kern="1200" baseline="0" dirty="0" smtClean="0">
              <a:solidFill>
                <a:schemeClr val="tx1"/>
              </a:solidFill>
              <a:latin typeface="Times New Roman" pitchFamily="18" charset="0"/>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Times New Roman" pitchFamily="18" charset="0"/>
                <a:ea typeface="+mn-ea"/>
                <a:cs typeface="+mn-cs"/>
              </a:rPr>
              <a:t>Make an honest evaluation of whether your skill and/or aircraft capability are up to the challenge posed by this particular set of weather conditions. </a:t>
            </a:r>
          </a:p>
          <a:p>
            <a:pPr marL="0" indent="0">
              <a:buFont typeface="Arial" panose="020B0604020202020204" pitchFamily="34" charset="0"/>
              <a:buNone/>
            </a:pPr>
            <a:r>
              <a:rPr lang="en-US" sz="1200" b="0" i="0" u="none" strike="noStrike" kern="1200" baseline="0" dirty="0" smtClean="0">
                <a:solidFill>
                  <a:schemeClr val="tx1"/>
                </a:solidFill>
                <a:latin typeface="Times New Roman" pitchFamily="18" charset="0"/>
                <a:ea typeface="+mn-ea"/>
                <a:cs typeface="+mn-cs"/>
              </a:rPr>
              <a:t>     </a:t>
            </a:r>
            <a:r>
              <a:rPr lang="en-US" sz="1200" b="0" i="0" u="sng" strike="noStrike" kern="1200" baseline="0" dirty="0" smtClean="0">
                <a:solidFill>
                  <a:schemeClr val="tx1"/>
                </a:solidFill>
                <a:latin typeface="Times New Roman" pitchFamily="18" charset="0"/>
                <a:ea typeface="+mn-ea"/>
                <a:cs typeface="+mn-cs"/>
              </a:rPr>
              <a:t>IFR?  VFR?  Icing?  New aircraft to you?  Equipment familiarity?</a:t>
            </a:r>
          </a:p>
          <a:p>
            <a:pPr marL="0" indent="0">
              <a:buFont typeface="Arial" panose="020B0604020202020204" pitchFamily="34" charset="0"/>
              <a:buNone/>
            </a:pPr>
            <a:endParaRPr lang="en-US" sz="1200" b="0" i="1" u="none" strike="noStrike" kern="1200" baseline="0" dirty="0" smtClean="0">
              <a:solidFill>
                <a:schemeClr val="tx1"/>
              </a:solidFill>
              <a:latin typeface="Times New Roman" pitchFamily="18" charset="0"/>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Times New Roman" pitchFamily="18" charset="0"/>
                <a:ea typeface="+mn-ea"/>
                <a:cs typeface="+mn-cs"/>
              </a:rPr>
              <a:t>It is very important to consider whether the combined “pilot-aircraft team” is sufficient. </a:t>
            </a:r>
          </a:p>
          <a:p>
            <a:pPr marL="0" indent="0">
              <a:buFont typeface="Arial" panose="020B0604020202020204" pitchFamily="34" charset="0"/>
              <a:buNone/>
            </a:pPr>
            <a:endParaRPr lang="en-US" sz="1200" b="0" i="0" u="none" strike="noStrike" kern="1200" baseline="0" dirty="0" smtClean="0">
              <a:solidFill>
                <a:schemeClr val="tx1"/>
              </a:solidFill>
              <a:latin typeface="Times New Roman" pitchFamily="18" charset="0"/>
              <a:ea typeface="+mn-ea"/>
              <a:cs typeface="+mn-cs"/>
            </a:endParaRPr>
          </a:p>
          <a:p>
            <a:pPr marL="0" indent="0">
              <a:buFont typeface="Arial" panose="020B0604020202020204" pitchFamily="34" charset="0"/>
              <a:buNone/>
            </a:pPr>
            <a:r>
              <a:rPr lang="en-US" sz="1200" b="1" i="0" u="none" strike="noStrike" kern="1200" baseline="0" dirty="0" smtClean="0">
                <a:solidFill>
                  <a:schemeClr val="tx1"/>
                </a:solidFill>
                <a:latin typeface="Times New Roman" pitchFamily="18" charset="0"/>
                <a:ea typeface="+mn-ea"/>
                <a:cs typeface="+mn-cs"/>
              </a:rPr>
              <a:t>(Next Slide)</a:t>
            </a:r>
            <a:endParaRPr lang="en-US" b="1" i="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1109949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One way to “self-check” your decision (regardless of your experience) is to ask yourself if the flight has any chance of appearing in the next day’s newspaper. If the result of the evaluation process leaves you in any doubt, then you need to develop safe alternatives. </a:t>
            </a:r>
          </a:p>
          <a:p>
            <a:endParaRPr lang="en-US" sz="1200" b="0" i="0" u="none" strike="noStrike" kern="1200" baseline="0" dirty="0" smtClean="0">
              <a:solidFill>
                <a:schemeClr val="tx1"/>
              </a:solidFill>
              <a:latin typeface="Times New Roman" pitchFamily="18" charset="0"/>
              <a:ea typeface="+mn-ea"/>
              <a:cs typeface="+mn-cs"/>
            </a:endParaRPr>
          </a:p>
          <a:p>
            <a:r>
              <a:rPr lang="en-US" sz="1200" b="1" i="0" u="none" strike="noStrike" kern="1200" baseline="0" dirty="0" smtClean="0">
                <a:solidFill>
                  <a:schemeClr val="tx1"/>
                </a:solidFill>
                <a:latin typeface="Times New Roman" pitchFamily="18" charset="0"/>
                <a:ea typeface="+mn-ea"/>
                <a:cs typeface="+mn-cs"/>
              </a:rPr>
              <a:t>(Next Slide)</a:t>
            </a:r>
            <a:endParaRPr lang="en-US" b="1" i="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2350391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Preflight weather planning</a:t>
            </a:r>
            <a:r>
              <a:rPr lang="en-US" baseline="0" dirty="0" smtClean="0"/>
              <a:t> is the BIG PICTURE.</a:t>
            </a:r>
          </a:p>
          <a:p>
            <a:r>
              <a:rPr lang="en-US" dirty="0" smtClean="0"/>
              <a:t>Eliminate  or mitigate any risks found</a:t>
            </a:r>
          </a:p>
          <a:p>
            <a:endParaRPr lang="en-US" dirty="0" smtClean="0"/>
          </a:p>
          <a:p>
            <a:r>
              <a:rPr lang="en-US" b="1" dirty="0" smtClean="0"/>
              <a:t>Note:</a:t>
            </a:r>
            <a:r>
              <a:rPr lang="en-US" dirty="0" smtClean="0"/>
              <a:t> </a:t>
            </a:r>
            <a:r>
              <a:rPr lang="en-US" i="1" dirty="0" smtClean="0"/>
              <a:t>Risk</a:t>
            </a:r>
            <a:r>
              <a:rPr lang="en-US" i="1" baseline="0" dirty="0" smtClean="0"/>
              <a:t> strategies vary across the country. Seasonal weather, snow, rain, temperatures, wind, terrain, runway surface type, and available procedures if IFR need to be considered for your intended and alternate routes.</a:t>
            </a:r>
            <a:endParaRPr lang="en-US" i="1" dirty="0" smtClean="0"/>
          </a:p>
          <a:p>
            <a:endParaRPr lang="en-US" dirty="0" smtClean="0"/>
          </a:p>
          <a:p>
            <a:pPr marL="171450" indent="-171450">
              <a:buFont typeface="Arial" panose="020B0604020202020204" pitchFamily="34" charset="0"/>
              <a:buChar char="•"/>
            </a:pPr>
            <a:r>
              <a:rPr lang="en-US" dirty="0" smtClean="0"/>
              <a:t>Escape Options – Alternates, box canyons, poor visibility</a:t>
            </a:r>
          </a:p>
          <a:p>
            <a:pPr marL="171450" indent="-171450">
              <a:buFont typeface="Arial" panose="020B0604020202020204" pitchFamily="34" charset="0"/>
              <a:buChar char="•"/>
            </a:pPr>
            <a:r>
              <a:rPr lang="en-US" dirty="0" smtClean="0"/>
              <a:t>Reserve Fuel – If I turn around now,</a:t>
            </a:r>
            <a:r>
              <a:rPr lang="en-US" baseline="0" dirty="0" smtClean="0"/>
              <a:t> can I make it?</a:t>
            </a:r>
            <a:endParaRPr lang="en-US" dirty="0" smtClean="0"/>
          </a:p>
          <a:p>
            <a:pPr marL="171450" indent="-171450">
              <a:buFont typeface="Arial" panose="020B0604020202020204" pitchFamily="34" charset="0"/>
              <a:buChar char="•"/>
            </a:pPr>
            <a:r>
              <a:rPr lang="en-US" dirty="0" smtClean="0"/>
              <a:t>Terrain Avoidance – Wind induced</a:t>
            </a:r>
            <a:r>
              <a:rPr lang="en-US" baseline="0" dirty="0" smtClean="0"/>
              <a:t> issues, hills, mountains, trees at the airport</a:t>
            </a:r>
            <a:endParaRPr lang="en-US" dirty="0" smtClean="0"/>
          </a:p>
          <a:p>
            <a:pPr marL="171450" indent="-171450">
              <a:buFont typeface="Arial" panose="020B0604020202020204" pitchFamily="34" charset="0"/>
              <a:buChar char="•"/>
            </a:pPr>
            <a:r>
              <a:rPr lang="en-US" dirty="0" smtClean="0"/>
              <a:t>Service or Repair – if I get there and something breaks, can</a:t>
            </a:r>
            <a:r>
              <a:rPr lang="en-US" baseline="0" dirty="0" smtClean="0"/>
              <a:t> I continue IFR?</a:t>
            </a:r>
            <a:endParaRPr lang="en-US" dirty="0" smtClean="0"/>
          </a:p>
          <a:p>
            <a:pPr marL="171450" indent="-171450">
              <a:buFont typeface="Arial" panose="020B0604020202020204" pitchFamily="34" charset="0"/>
              <a:buChar char="•"/>
            </a:pPr>
            <a:r>
              <a:rPr lang="en-US" dirty="0" smtClean="0"/>
              <a:t>Emergency Options – Unforecast</a:t>
            </a:r>
            <a:r>
              <a:rPr lang="en-US" baseline="0" dirty="0" smtClean="0"/>
              <a:t> conditions, Ice, reduced visibility, fog</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baseline="0" dirty="0" smtClean="0"/>
              <a:t>(Next Slide)</a:t>
            </a:r>
            <a:endParaRPr lang="en-US" b="1"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3495355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Everything Considered?</a:t>
            </a:r>
          </a:p>
          <a:p>
            <a:endParaRPr lang="en-US" dirty="0" smtClean="0"/>
          </a:p>
          <a:p>
            <a:r>
              <a:rPr lang="en-US" dirty="0" smtClean="0"/>
              <a:t>Weather</a:t>
            </a:r>
            <a:r>
              <a:rPr lang="en-US" baseline="0" dirty="0" smtClean="0"/>
              <a:t> is constantly changing.  What we see out the window may not always be what they report in the data you planned on.</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2461656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0" baseline="0" dirty="0" smtClean="0">
                <a:latin typeface="Times New Roman" pitchFamily="18" charset="0"/>
                <a:ea typeface="ＭＳ Ｐゴシック" pitchFamily="34" charset="-128"/>
              </a:rPr>
              <a:t>Weather related Risk Management never stops.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0" baseline="0" dirty="0" smtClean="0">
                <a:latin typeface="Times New Roman" pitchFamily="18" charset="0"/>
                <a:ea typeface="ＭＳ Ｐゴシック" pitchFamily="34" charset="-128"/>
              </a:rPr>
              <a:t>Comprehensive preflight risk assessments allow you the best possible outcome for your flight, however… the trick is to constantly reassess your risk while enroute.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0"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0" baseline="0" dirty="0" smtClean="0">
                <a:latin typeface="Times New Roman" pitchFamily="18" charset="0"/>
                <a:ea typeface="ＭＳ Ｐゴシック" pitchFamily="34" charset="-128"/>
              </a:rPr>
              <a:t>ERROR is a rather humbling acronym that may remind you of the need to correct or  manage your risk along the way: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1" u="sng" baseline="0" dirty="0" smtClean="0">
                <a:latin typeface="Times New Roman" pitchFamily="18" charset="0"/>
                <a:ea typeface="ＭＳ Ｐゴシック" pitchFamily="34" charset="-128"/>
              </a:rPr>
              <a:t>E</a:t>
            </a:r>
            <a:r>
              <a:rPr lang="en-US" altLang="en-US" b="0" baseline="0" dirty="0" smtClean="0">
                <a:latin typeface="Times New Roman" pitchFamily="18" charset="0"/>
                <a:ea typeface="ＭＳ Ｐゴシック" pitchFamily="34" charset="-128"/>
              </a:rPr>
              <a:t>xpectations – Seeing is believing. Is the weather what you see out the window?  Is your groundspeed as predicted?  Will the change in weather affect your Expected Time of Arrival?  Will you have enough fuel to get there?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1" u="sng" baseline="0" dirty="0" smtClean="0">
                <a:latin typeface="Times New Roman" pitchFamily="18" charset="0"/>
                <a:ea typeface="ＭＳ Ｐゴシック" pitchFamily="34" charset="-128"/>
              </a:rPr>
              <a:t>R</a:t>
            </a:r>
            <a:r>
              <a:rPr lang="en-US" altLang="en-US" b="0" baseline="0" dirty="0" smtClean="0">
                <a:latin typeface="Times New Roman" pitchFamily="18" charset="0"/>
                <a:ea typeface="ＭＳ Ｐゴシック" pitchFamily="34" charset="-128"/>
              </a:rPr>
              <a:t>eality – The weather is not quite what you planned for.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1" u="sng" baseline="0" dirty="0" smtClean="0">
                <a:latin typeface="Times New Roman" pitchFamily="18" charset="0"/>
                <a:ea typeface="ＭＳ Ｐゴシック" pitchFamily="34" charset="-128"/>
              </a:rPr>
              <a:t>R</a:t>
            </a:r>
            <a:r>
              <a:rPr lang="en-US" altLang="en-US" b="0" baseline="0" dirty="0" smtClean="0">
                <a:latin typeface="Times New Roman" pitchFamily="18" charset="0"/>
                <a:ea typeface="ＭＳ Ｐゴシック" pitchFamily="34" charset="-128"/>
              </a:rPr>
              <a:t>isk – If the weather is not as expected, will it affect your planned flight?  Is fatigue going to be a factor?  Can you continue with your flight given your current assessment?  Are you making your decisions solely on the safety of flight or are you feeling pressure to complete the flight?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1" u="sng" baseline="0" dirty="0" smtClean="0">
                <a:latin typeface="Times New Roman" pitchFamily="18" charset="0"/>
                <a:ea typeface="ＭＳ Ｐゴシック" pitchFamily="34" charset="-128"/>
              </a:rPr>
              <a:t>O</a:t>
            </a:r>
            <a:r>
              <a:rPr lang="en-US" altLang="en-US" b="0" baseline="0" dirty="0" smtClean="0">
                <a:latin typeface="Times New Roman" pitchFamily="18" charset="0"/>
                <a:ea typeface="ＭＳ Ｐゴシック" pitchFamily="34" charset="-128"/>
              </a:rPr>
              <a:t>ptions – Are your options still open?  If the weather is unforecast, maybe your destination is now south of course rather than north of course. Did you plan for that?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1" u="sng" baseline="0" dirty="0" smtClean="0">
                <a:latin typeface="Times New Roman" pitchFamily="18" charset="0"/>
                <a:ea typeface="ＭＳ Ｐゴシック" pitchFamily="34" charset="-128"/>
              </a:rPr>
              <a:t>R</a:t>
            </a:r>
            <a:r>
              <a:rPr lang="en-US" altLang="en-US" b="0" baseline="0" dirty="0" smtClean="0">
                <a:latin typeface="Times New Roman" pitchFamily="18" charset="0"/>
                <a:ea typeface="ＭＳ Ｐゴシック" pitchFamily="34" charset="-128"/>
              </a:rPr>
              <a:t>isk – Has the safety of the flight been jeopardized?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b="0"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b="0" baseline="0" dirty="0" smtClean="0">
                <a:latin typeface="Times New Roman" pitchFamily="18" charset="0"/>
                <a:ea typeface="ＭＳ Ｐゴシック" pitchFamily="34" charset="-128"/>
              </a:rPr>
              <a:t>How you answer these questions will determine if your plan of action pays off.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b="0"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1" baseline="0" dirty="0" smtClean="0">
                <a:latin typeface="Times New Roman" pitchFamily="18" charset="0"/>
                <a:ea typeface="ＭＳ Ｐゴシック" pitchFamily="34" charset="-128"/>
              </a:rPr>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288364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Practices when planning:</a:t>
            </a:r>
          </a:p>
          <a:p>
            <a:endParaRPr lang="en-US" dirty="0" smtClean="0"/>
          </a:p>
          <a:p>
            <a:pPr marL="171450" indent="-171450">
              <a:buFont typeface="Arial" panose="020B0604020202020204" pitchFamily="34" charset="0"/>
              <a:buChar char="•"/>
            </a:pPr>
            <a:r>
              <a:rPr lang="en-US" dirty="0" smtClean="0"/>
              <a:t>Use more than one weather source – utilize local weather</a:t>
            </a:r>
            <a:r>
              <a:rPr lang="en-US" baseline="0" dirty="0" smtClean="0"/>
              <a:t> cameras, ASOS and AWOS data by phone for actual current weather, pilot reports (if nobody has been reporting the weather ask flight service or ATC to pass along the request for some.</a:t>
            </a:r>
            <a:endParaRPr lang="en-US" dirty="0" smtClean="0"/>
          </a:p>
          <a:p>
            <a:pPr marL="171450" indent="-171450">
              <a:buFont typeface="Arial" panose="020B0604020202020204" pitchFamily="34" charset="0"/>
              <a:buChar char="•"/>
            </a:pPr>
            <a:r>
              <a:rPr lang="en-US" dirty="0" smtClean="0"/>
              <a:t>Plan to be late – Get thereitis</a:t>
            </a:r>
            <a:r>
              <a:rPr lang="en-US" baseline="0" dirty="0" smtClean="0"/>
              <a:t> is an excuse not a planned solution.</a:t>
            </a:r>
            <a:endParaRPr lang="en-US" dirty="0" smtClean="0"/>
          </a:p>
          <a:p>
            <a:pPr marL="171450" indent="-171450">
              <a:buFont typeface="Arial" panose="020B0604020202020204" pitchFamily="34" charset="0"/>
              <a:buChar char="•"/>
            </a:pPr>
            <a:r>
              <a:rPr lang="en-US" dirty="0" smtClean="0"/>
              <a:t>Plan an Alternate –</a:t>
            </a:r>
            <a:r>
              <a:rPr lang="en-US" baseline="0" dirty="0" smtClean="0"/>
              <a:t> If IFR and weather is questionable you must. Why not for VFR?</a:t>
            </a:r>
            <a:endParaRPr lang="en-US" dirty="0" smtClean="0"/>
          </a:p>
          <a:p>
            <a:pPr marL="171450" indent="-171450">
              <a:buFont typeface="Arial" panose="020B0604020202020204" pitchFamily="34" charset="0"/>
              <a:buChar char="•"/>
            </a:pPr>
            <a:r>
              <a:rPr lang="en-US" dirty="0" smtClean="0"/>
              <a:t>Plan for the worst possible scenario – See “Plan for an</a:t>
            </a:r>
            <a:r>
              <a:rPr lang="en-US" baseline="0" dirty="0" smtClean="0"/>
              <a:t> Alternate”.</a:t>
            </a:r>
            <a:endParaRPr lang="en-US" dirty="0" smtClean="0"/>
          </a:p>
          <a:p>
            <a:pPr marL="171450" indent="-171450">
              <a:buFont typeface="Arial" panose="020B0604020202020204" pitchFamily="34" charset="0"/>
              <a:buChar char="•"/>
            </a:pPr>
            <a:r>
              <a:rPr lang="en-US" dirty="0" smtClean="0"/>
              <a:t>Train for weather related contingencies – “The weather is predictable and the weather</a:t>
            </a:r>
            <a:r>
              <a:rPr lang="en-US" baseline="0" dirty="0" smtClean="0"/>
              <a:t> man is always right…maybe”.</a:t>
            </a:r>
            <a:endParaRPr lang="en-US" dirty="0" smtClean="0"/>
          </a:p>
          <a:p>
            <a:pPr marL="171450" indent="-171450">
              <a:buFont typeface="Arial" panose="020B0604020202020204" pitchFamily="34" charset="0"/>
              <a:buChar char="•"/>
            </a:pPr>
            <a:r>
              <a:rPr lang="en-US" dirty="0" smtClean="0"/>
              <a:t>Check weather often while enroute – Altimeter settings</a:t>
            </a:r>
            <a:r>
              <a:rPr lang="en-US" baseline="0" dirty="0" smtClean="0"/>
              <a:t> every 100 miles…why not the weather?</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b="1" dirty="0" smtClean="0"/>
              <a:t>(Next</a:t>
            </a:r>
            <a:r>
              <a:rPr lang="en-US" b="1" baseline="0" dirty="0" smtClean="0"/>
              <a:t> Slide)</a:t>
            </a:r>
            <a:endParaRPr lang="en-US" b="1"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dirty="0"/>
          </a:p>
        </p:txBody>
      </p:sp>
    </p:spTree>
    <p:extLst>
      <p:ext uri="{BB962C8B-B14F-4D97-AF65-F5344CB8AC3E}">
        <p14:creationId xmlns:p14="http://schemas.microsoft.com/office/powerpoint/2010/main" val="98195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WINGS!  Starting the day right.</a:t>
            </a:r>
          </a:p>
          <a:p>
            <a:endParaRPr lang="en-US" dirty="0" smtClean="0"/>
          </a:p>
          <a:p>
            <a:r>
              <a:rPr lang="en-US" b="1" i="0" dirty="0" smtClean="0"/>
              <a:t>(Next Slide)</a:t>
            </a:r>
            <a:endParaRPr lang="en-US" b="1" i="0" dirty="0"/>
          </a:p>
        </p:txBody>
      </p:sp>
      <p:sp>
        <p:nvSpPr>
          <p:cNvPr id="4" name="Slide Number Placeholder 3"/>
          <p:cNvSpPr>
            <a:spLocks noGrp="1"/>
          </p:cNvSpPr>
          <p:nvPr>
            <p:ph type="sldNum" sz="quarter" idx="10"/>
          </p:nvPr>
        </p:nvSpPr>
        <p:spPr/>
        <p:txBody>
          <a:bodyPr/>
          <a:lstStyle/>
          <a:p>
            <a:pPr marL="0" marR="0" lvl="0" indent="0" algn="r" defTabSz="954025" rtl="0" eaLnBrk="1" fontAlgn="base" latinLnBrk="0" hangingPunct="1">
              <a:lnSpc>
                <a:spcPct val="100000"/>
              </a:lnSpc>
              <a:spcBef>
                <a:spcPct val="0"/>
              </a:spcBef>
              <a:spcAft>
                <a:spcPct val="0"/>
              </a:spcAft>
              <a:buClrTx/>
              <a:buSzTx/>
              <a:buFontTx/>
              <a:buNone/>
              <a:tabLst/>
              <a:defRPr/>
            </a:pPr>
            <a:fld id="{7D5C9B1C-4C49-4AC4-9FE9-4A38AC195655}" type="slidenum">
              <a:rPr kumimoji="0" lang="en-US"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4025" rtl="0" eaLnBrk="1" fontAlgn="base" latinLnBrk="0" hangingPunct="1">
                <a:lnSpc>
                  <a:spcPct val="100000"/>
                </a:lnSpc>
                <a:spcBef>
                  <a:spcPct val="0"/>
                </a:spcBef>
                <a:spcAft>
                  <a:spcPct val="0"/>
                </a:spcAft>
                <a:buClrTx/>
                <a:buSzTx/>
                <a:buFontTx/>
                <a:buNone/>
                <a:tabLst/>
                <a:defRPr/>
              </a:pPr>
              <a:t>17</a:t>
            </a:fld>
            <a:endPar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09161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WINGS</a:t>
            </a:r>
            <a:r>
              <a:rPr lang="en-US" baseline="0" dirty="0" smtClean="0"/>
              <a:t> Pilot Proficiency Program.</a:t>
            </a:r>
          </a:p>
          <a:p>
            <a:endParaRPr lang="en-US" baseline="0" dirty="0" smtClean="0"/>
          </a:p>
          <a:p>
            <a:pPr>
              <a:spcBef>
                <a:spcPts val="1200"/>
              </a:spcBef>
              <a:spcAft>
                <a:spcPts val="1200"/>
              </a:spcAft>
              <a:buFont typeface="Wingdings" panose="05000000000000000000" pitchFamily="2" charset="2"/>
              <a:buChar char="Ø"/>
            </a:pPr>
            <a:r>
              <a:rPr lang="en-US" sz="1200" dirty="0" smtClean="0">
                <a:solidFill>
                  <a:srgbClr val="002060"/>
                </a:solidFill>
              </a:rPr>
              <a:t>Pilots never stop learning, and those who participate in regular proficiency training are competent, confident, and safe.</a:t>
            </a:r>
          </a:p>
          <a:p>
            <a:pPr>
              <a:spcBef>
                <a:spcPts val="1200"/>
              </a:spcBef>
              <a:spcAft>
                <a:spcPts val="1200"/>
              </a:spcAft>
              <a:buFont typeface="Wingdings" panose="05000000000000000000" pitchFamily="2" charset="2"/>
              <a:buChar char="Ø"/>
            </a:pPr>
            <a:r>
              <a:rPr lang="en-US" sz="1200" dirty="0" smtClean="0">
                <a:solidFill>
                  <a:srgbClr val="002060"/>
                </a:solidFill>
              </a:rPr>
              <a:t>Earn </a:t>
            </a:r>
            <a:r>
              <a:rPr lang="en-US" sz="1200" b="1" i="1" dirty="0" smtClean="0">
                <a:solidFill>
                  <a:srgbClr val="002060"/>
                </a:solidFill>
              </a:rPr>
              <a:t>WINGS </a:t>
            </a:r>
            <a:r>
              <a:rPr lang="en-US" sz="1200" i="0" dirty="0" smtClean="0">
                <a:solidFill>
                  <a:srgbClr val="002060"/>
                </a:solidFill>
              </a:rPr>
              <a:t>awards and recognition based on a combination of practical knowledge and hands on coaching or skill</a:t>
            </a:r>
          </a:p>
          <a:p>
            <a:pPr>
              <a:spcBef>
                <a:spcPts val="1200"/>
              </a:spcBef>
              <a:spcAft>
                <a:spcPts val="1200"/>
              </a:spcAft>
              <a:buFont typeface="Wingdings" panose="05000000000000000000" pitchFamily="2" charset="2"/>
              <a:buChar char="Ø"/>
            </a:pPr>
            <a:r>
              <a:rPr lang="en-US" sz="1200" i="0" dirty="0" smtClean="0">
                <a:solidFill>
                  <a:srgbClr val="002060"/>
                </a:solidFill>
              </a:rPr>
              <a:t>Get started now!</a:t>
            </a:r>
          </a:p>
          <a:p>
            <a:pPr>
              <a:spcBef>
                <a:spcPts val="1200"/>
              </a:spcBef>
              <a:spcAft>
                <a:spcPts val="1200"/>
              </a:spcAft>
              <a:buFont typeface="Wingdings" panose="05000000000000000000" pitchFamily="2" charset="2"/>
              <a:buChar char="Ø"/>
            </a:pPr>
            <a:endParaRPr lang="en-US" sz="1200" i="1" dirty="0" smtClean="0">
              <a:solidFill>
                <a:srgbClr val="002060"/>
              </a:solidFill>
            </a:endParaRPr>
          </a:p>
          <a:p>
            <a:pPr>
              <a:spcBef>
                <a:spcPts val="1200"/>
              </a:spcBef>
              <a:spcAft>
                <a:spcPts val="1200"/>
              </a:spcAft>
              <a:buFont typeface="Wingdings" panose="05000000000000000000" pitchFamily="2" charset="2"/>
              <a:buNone/>
            </a:pPr>
            <a:r>
              <a:rPr lang="en-US" sz="1200" b="1" i="0" dirty="0" smtClean="0">
                <a:solidFill>
                  <a:srgbClr val="002060"/>
                </a:solidFill>
              </a:rPr>
              <a:t>(Next Slide)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dirty="0"/>
          </a:p>
        </p:txBody>
      </p:sp>
    </p:spTree>
    <p:extLst>
      <p:ext uri="{BB962C8B-B14F-4D97-AF65-F5344CB8AC3E}">
        <p14:creationId xmlns:p14="http://schemas.microsoft.com/office/powerpoint/2010/main" val="3983250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AMT On-line for the A&amp;P.</a:t>
            </a:r>
          </a:p>
          <a:p>
            <a:endParaRPr lang="en-US" dirty="0" smtClean="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pPr marL="0" marR="0" lvl="0" indent="0" algn="r" defTabSz="954025" rtl="0" eaLnBrk="1" fontAlgn="base" latinLnBrk="0" hangingPunct="1">
              <a:lnSpc>
                <a:spcPct val="100000"/>
              </a:lnSpc>
              <a:spcBef>
                <a:spcPct val="0"/>
              </a:spcBef>
              <a:spcAft>
                <a:spcPct val="0"/>
              </a:spcAft>
              <a:buClrTx/>
              <a:buSzTx/>
              <a:buFontTx/>
              <a:buNone/>
              <a:tabLst/>
              <a:defRPr/>
            </a:pPr>
            <a:fld id="{7D5C9B1C-4C49-4AC4-9FE9-4A38AC195655}" type="slidenum">
              <a:rPr kumimoji="0" lang="en-US"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4025" rtl="0" eaLnBrk="1" fontAlgn="base" latinLnBrk="0" hangingPunct="1">
                <a:lnSpc>
                  <a:spcPct val="100000"/>
                </a:lnSpc>
                <a:spcBef>
                  <a:spcPct val="0"/>
                </a:spcBef>
                <a:spcAft>
                  <a:spcPct val="0"/>
                </a:spcAft>
                <a:buClrTx/>
                <a:buSzTx/>
                <a:buFontTx/>
                <a:buNone/>
                <a:tabLst/>
                <a:defRPr/>
              </a:pPr>
              <a:t>19</a:t>
            </a:fld>
            <a:endParaRPr kumimoji="0" lang="en-US"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0042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06488" y="696913"/>
            <a:ext cx="4648200" cy="3486150"/>
          </a:xfrm>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A7358A1-738F-44CA-9594-49EB6B50F827}" type="slidenum">
              <a:rPr lang="en-US" sz="1200" smtClean="0">
                <a:latin typeface="Times New Roman" pitchFamily="18" charset="0"/>
              </a:rPr>
              <a:pPr eaLnBrk="1" hangingPunct="1"/>
              <a:t>2</a:t>
            </a:fld>
            <a:endParaRPr lang="en-US" sz="1200"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AMT Awards</a:t>
            </a:r>
            <a:r>
              <a:rPr lang="en-US" baseline="0" dirty="0" smtClean="0"/>
              <a:t> Program.</a:t>
            </a:r>
          </a:p>
          <a:p>
            <a:endParaRPr lang="en-US" baseline="0" dirty="0" smtClean="0"/>
          </a:p>
          <a:p>
            <a:pPr>
              <a:spcBef>
                <a:spcPts val="1200"/>
              </a:spcBef>
              <a:spcAft>
                <a:spcPts val="1200"/>
              </a:spcAft>
              <a:buFont typeface="Wingdings" panose="05000000000000000000" pitchFamily="2" charset="2"/>
              <a:buChar char="Ø"/>
            </a:pPr>
            <a:r>
              <a:rPr lang="en-US" sz="1200" kern="1200" dirty="0" smtClean="0">
                <a:solidFill>
                  <a:schemeClr val="tx1"/>
                </a:solidFill>
                <a:effectLst/>
                <a:latin typeface="Times New Roman" pitchFamily="18" charset="0"/>
                <a:ea typeface="+mn-ea"/>
                <a:cs typeface="+mn-cs"/>
              </a:rPr>
              <a:t>The</a:t>
            </a:r>
            <a:r>
              <a:rPr lang="en-US" sz="1200" kern="1200" baseline="0" dirty="0" smtClean="0">
                <a:solidFill>
                  <a:schemeClr val="tx1"/>
                </a:solidFill>
                <a:effectLst/>
                <a:latin typeface="Times New Roman" pitchFamily="18" charset="0"/>
                <a:ea typeface="+mn-ea"/>
                <a:cs typeface="+mn-cs"/>
              </a:rPr>
              <a:t> AMT Awards </a:t>
            </a:r>
            <a:r>
              <a:rPr lang="en-US" sz="1200" kern="1200" dirty="0" smtClean="0">
                <a:solidFill>
                  <a:schemeClr val="tx1"/>
                </a:solidFill>
                <a:effectLst/>
                <a:latin typeface="Times New Roman" pitchFamily="18" charset="0"/>
                <a:ea typeface="+mn-ea"/>
                <a:cs typeface="+mn-cs"/>
              </a:rPr>
              <a:t>program can help you fulfill your commitment to aviation maintenance excellence through continuing education and training.</a:t>
            </a:r>
          </a:p>
          <a:p>
            <a:pPr>
              <a:spcBef>
                <a:spcPts val="1200"/>
              </a:spcBef>
              <a:spcAft>
                <a:spcPts val="1200"/>
              </a:spcAft>
              <a:buFont typeface="Wingdings" panose="05000000000000000000" pitchFamily="2" charset="2"/>
              <a:buChar char="Ø"/>
            </a:pPr>
            <a:r>
              <a:rPr lang="en-US" sz="1200" dirty="0" smtClean="0">
                <a:solidFill>
                  <a:srgbClr val="002060"/>
                </a:solidFill>
              </a:rPr>
              <a:t>Earn annual awards based on core training hours at Bronze, Silver, and Gold levels.</a:t>
            </a:r>
          </a:p>
          <a:p>
            <a:pPr>
              <a:spcBef>
                <a:spcPts val="1200"/>
              </a:spcBef>
              <a:spcAft>
                <a:spcPts val="1200"/>
              </a:spcAft>
              <a:buFont typeface="Wingdings" panose="05000000000000000000" pitchFamily="2" charset="2"/>
              <a:buChar char="Ø"/>
            </a:pPr>
            <a:r>
              <a:rPr lang="en-US" sz="1200" i="1" dirty="0" smtClean="0">
                <a:solidFill>
                  <a:srgbClr val="002060"/>
                </a:solidFill>
              </a:rPr>
              <a:t>Get started now!</a:t>
            </a:r>
          </a:p>
          <a:p>
            <a:pPr>
              <a:spcBef>
                <a:spcPts val="1200"/>
              </a:spcBef>
              <a:spcAft>
                <a:spcPts val="1200"/>
              </a:spcAft>
              <a:buFont typeface="Wingdings" panose="05000000000000000000" pitchFamily="2" charset="2"/>
              <a:buChar char="Ø"/>
            </a:pPr>
            <a:endParaRPr lang="en-US" sz="1200" i="1" dirty="0" smtClean="0">
              <a:solidFill>
                <a:srgbClr val="002060"/>
              </a:solidFill>
            </a:endParaRPr>
          </a:p>
          <a:p>
            <a:pPr>
              <a:spcBef>
                <a:spcPts val="1200"/>
              </a:spcBef>
              <a:spcAft>
                <a:spcPts val="1200"/>
              </a:spcAft>
              <a:buFont typeface="Wingdings" panose="05000000000000000000" pitchFamily="2" charset="2"/>
              <a:buNone/>
            </a:pPr>
            <a:r>
              <a:rPr lang="en-US" sz="1200" b="1" i="0" dirty="0" smtClean="0">
                <a:solidFill>
                  <a:srgbClr val="002060"/>
                </a:solidFill>
              </a:rPr>
              <a:t>(Next Slide)</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dirty="0"/>
          </a:p>
        </p:txBody>
      </p:sp>
    </p:spTree>
    <p:extLst>
      <p:ext uri="{BB962C8B-B14F-4D97-AF65-F5344CB8AC3E}">
        <p14:creationId xmlns:p14="http://schemas.microsoft.com/office/powerpoint/2010/main" val="344515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aseline="0" dirty="0" smtClean="0"/>
              <a:t>  </a:t>
            </a:r>
            <a:r>
              <a:rPr lang="en-US" i="1" baseline="0" dirty="0" smtClean="0"/>
              <a:t>For each presentation year, update this link by verifying the QR code link. </a:t>
            </a:r>
          </a:p>
          <a:p>
            <a:endParaRPr lang="en-US" i="1" baseline="0" dirty="0" smtClean="0"/>
          </a:p>
          <a:p>
            <a:r>
              <a:rPr lang="en-US" b="1" i="1" baseline="0" dirty="0" smtClean="0"/>
              <a:t>THIS SLIDE IS REQUIRED AS PART OF ALL FAASTEAM PRESENTATIONS!</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7D5C9B1C-4C49-4AC4-9FE9-4A38AC195655}" type="slidenum">
              <a:rPr lang="en-US" smtClean="0"/>
              <a:pPr/>
              <a:t>21</a:t>
            </a:fld>
            <a:endParaRPr lang="en-US"/>
          </a:p>
        </p:txBody>
      </p:sp>
    </p:spTree>
    <p:extLst>
      <p:ext uri="{BB962C8B-B14F-4D97-AF65-F5344CB8AC3E}">
        <p14:creationId xmlns:p14="http://schemas.microsoft.com/office/powerpoint/2010/main" val="1271150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59907">
              <a:defRPr>
                <a:solidFill>
                  <a:schemeClr val="tx1"/>
                </a:solidFill>
                <a:latin typeface="Verdana" pitchFamily="34" charset="0"/>
              </a:defRPr>
            </a:lvl1pPr>
            <a:lvl2pPr marL="736453" indent="-283250" defTabSz="959907">
              <a:defRPr>
                <a:solidFill>
                  <a:schemeClr val="tx1"/>
                </a:solidFill>
                <a:latin typeface="Verdana" pitchFamily="34" charset="0"/>
              </a:defRPr>
            </a:lvl2pPr>
            <a:lvl3pPr marL="1133004" indent="-226601" defTabSz="959907">
              <a:defRPr>
                <a:solidFill>
                  <a:schemeClr val="tx1"/>
                </a:solidFill>
                <a:latin typeface="Verdana" pitchFamily="34" charset="0"/>
              </a:defRPr>
            </a:lvl3pPr>
            <a:lvl4pPr marL="1586206" indent="-226601" defTabSz="959907">
              <a:defRPr>
                <a:solidFill>
                  <a:schemeClr val="tx1"/>
                </a:solidFill>
                <a:latin typeface="Verdana" pitchFamily="34" charset="0"/>
              </a:defRPr>
            </a:lvl4pPr>
            <a:lvl5pPr marL="2039408" indent="-226601" defTabSz="959907">
              <a:defRPr>
                <a:solidFill>
                  <a:schemeClr val="tx1"/>
                </a:solidFill>
                <a:latin typeface="Verdana" pitchFamily="34" charset="0"/>
              </a:defRPr>
            </a:lvl5pPr>
            <a:lvl6pPr marL="2492609" indent="-226601" defTabSz="959907" eaLnBrk="0" fontAlgn="base" hangingPunct="0">
              <a:spcBef>
                <a:spcPct val="0"/>
              </a:spcBef>
              <a:spcAft>
                <a:spcPct val="0"/>
              </a:spcAft>
              <a:defRPr>
                <a:solidFill>
                  <a:schemeClr val="tx1"/>
                </a:solidFill>
                <a:latin typeface="Verdana" pitchFamily="34" charset="0"/>
              </a:defRPr>
            </a:lvl6pPr>
            <a:lvl7pPr marL="2945811" indent="-226601" defTabSz="959907" eaLnBrk="0" fontAlgn="base" hangingPunct="0">
              <a:spcBef>
                <a:spcPct val="0"/>
              </a:spcBef>
              <a:spcAft>
                <a:spcPct val="0"/>
              </a:spcAft>
              <a:defRPr>
                <a:solidFill>
                  <a:schemeClr val="tx1"/>
                </a:solidFill>
                <a:latin typeface="Verdana" pitchFamily="34" charset="0"/>
              </a:defRPr>
            </a:lvl7pPr>
            <a:lvl8pPr marL="3399012" indent="-226601" defTabSz="959907" eaLnBrk="0" fontAlgn="base" hangingPunct="0">
              <a:spcBef>
                <a:spcPct val="0"/>
              </a:spcBef>
              <a:spcAft>
                <a:spcPct val="0"/>
              </a:spcAft>
              <a:defRPr>
                <a:solidFill>
                  <a:schemeClr val="tx1"/>
                </a:solidFill>
                <a:latin typeface="Verdana" pitchFamily="34" charset="0"/>
              </a:defRPr>
            </a:lvl8pPr>
            <a:lvl9pPr marL="3852214" indent="-226601" defTabSz="959907" eaLnBrk="0" fontAlgn="base" hangingPunct="0">
              <a:spcBef>
                <a:spcPct val="0"/>
              </a:spcBef>
              <a:spcAft>
                <a:spcPct val="0"/>
              </a:spcAft>
              <a:defRPr>
                <a:solidFill>
                  <a:schemeClr val="tx1"/>
                </a:solidFill>
                <a:latin typeface="Verdana" pitchFamily="34" charset="0"/>
              </a:defRPr>
            </a:lvl9pPr>
          </a:lstStyle>
          <a:p>
            <a:fld id="{7EFA2C10-86E8-4F14-A649-5BB4A2B91D9F}" type="slidenum">
              <a:rPr lang="en-US" smtClean="0">
                <a:solidFill>
                  <a:prstClr val="black"/>
                </a:solidFill>
                <a:latin typeface="Arial" charset="0"/>
              </a:rPr>
              <a:pPr/>
              <a:t>22</a:t>
            </a:fld>
            <a:endParaRPr lang="en-US" smtClean="0">
              <a:solidFill>
                <a:prstClr val="black"/>
              </a:solidFill>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74727" y="4560891"/>
            <a:ext cx="5365750" cy="4321175"/>
          </a:xfrm>
          <a:noFill/>
        </p:spPr>
        <p:txBody>
          <a:bodyPr/>
          <a:lstStyle/>
          <a:p>
            <a:pPr algn="l" eaLnBrk="1" hangingPunct="1"/>
            <a:r>
              <a:rPr lang="en-US" b="1" dirty="0" smtClean="0"/>
              <a:t>Presenter: </a:t>
            </a:r>
            <a:r>
              <a:rPr lang="en-US" dirty="0" smtClean="0"/>
              <a:t> </a:t>
            </a:r>
            <a:r>
              <a:rPr lang="en-US" i="1" dirty="0" smtClean="0"/>
              <a:t>Update this slide</a:t>
            </a:r>
            <a:r>
              <a:rPr lang="en-US" i="1" baseline="0" dirty="0" smtClean="0"/>
              <a:t> for your presentation.</a:t>
            </a:r>
            <a:r>
              <a:rPr lang="en-US" i="1" dirty="0" smtClean="0"/>
              <a:t> </a:t>
            </a:r>
          </a:p>
          <a:p>
            <a:pPr algn="l" eaLnBrk="1" hangingPunct="1"/>
            <a:endParaRPr lang="en-US" i="1" dirty="0" smtClean="0"/>
          </a:p>
          <a:p>
            <a:pPr algn="l" eaLnBrk="1" hangingPunct="1"/>
            <a:r>
              <a:rPr lang="en-US" b="1" i="0" dirty="0" smtClean="0"/>
              <a:t>(Next Slide)</a:t>
            </a:r>
          </a:p>
        </p:txBody>
      </p:sp>
    </p:spTree>
    <p:extLst>
      <p:ext uri="{BB962C8B-B14F-4D97-AF65-F5344CB8AC3E}">
        <p14:creationId xmlns:p14="http://schemas.microsoft.com/office/powerpoint/2010/main" val="1195310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8688" eaLnBrk="0" hangingPunct="0">
              <a:defRPr sz="2400">
                <a:solidFill>
                  <a:schemeClr val="tx1"/>
                </a:solidFill>
                <a:latin typeface="Arial" panose="020B0604020202020204" pitchFamily="34" charset="0"/>
              </a:defRPr>
            </a:lvl1pPr>
            <a:lvl2pPr marL="742950" indent="-285750" defTabSz="928688" eaLnBrk="0" hangingPunct="0">
              <a:defRPr sz="2400">
                <a:solidFill>
                  <a:schemeClr val="tx1"/>
                </a:solidFill>
                <a:latin typeface="Arial" panose="020B0604020202020204" pitchFamily="34" charset="0"/>
              </a:defRPr>
            </a:lvl2pPr>
            <a:lvl3pPr marL="1143000" indent="-228600" defTabSz="928688" eaLnBrk="0" hangingPunct="0">
              <a:defRPr sz="2400">
                <a:solidFill>
                  <a:schemeClr val="tx1"/>
                </a:solidFill>
                <a:latin typeface="Arial" panose="020B0604020202020204" pitchFamily="34" charset="0"/>
              </a:defRPr>
            </a:lvl3pPr>
            <a:lvl4pPr marL="1600200" indent="-228600" defTabSz="928688" eaLnBrk="0" hangingPunct="0">
              <a:defRPr sz="2400">
                <a:solidFill>
                  <a:schemeClr val="tx1"/>
                </a:solidFill>
                <a:latin typeface="Arial" panose="020B0604020202020204" pitchFamily="34" charset="0"/>
              </a:defRPr>
            </a:lvl4pPr>
            <a:lvl5pPr marL="2057400" indent="-228600" defTabSz="928688" eaLnBrk="0" hangingPunct="0">
              <a:defRPr sz="2400">
                <a:solidFill>
                  <a:schemeClr val="tx1"/>
                </a:solidFill>
                <a:latin typeface="Arial" panose="020B0604020202020204" pitchFamily="34" charset="0"/>
              </a:defRPr>
            </a:lvl5pPr>
            <a:lvl6pPr marL="2514600" indent="-228600" defTabSz="928688"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28688"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28688"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28688" eaLnBrk="0" fontAlgn="base" hangingPunct="0">
              <a:spcBef>
                <a:spcPct val="50000"/>
              </a:spcBef>
              <a:spcAft>
                <a:spcPct val="0"/>
              </a:spcAft>
              <a:buChar char="•"/>
              <a:defRPr sz="2400">
                <a:solidFill>
                  <a:schemeClr val="tx1"/>
                </a:solidFill>
                <a:latin typeface="Arial" panose="020B0604020202020204" pitchFamily="34" charset="0"/>
              </a:defRPr>
            </a:lvl9pPr>
          </a:lstStyle>
          <a:p>
            <a:pPr marL="0" marR="0" lvl="0" indent="0" algn="r" defTabSz="928688" rtl="0" eaLnBrk="1" fontAlgn="base" latinLnBrk="0" hangingPunct="1">
              <a:lnSpc>
                <a:spcPct val="100000"/>
              </a:lnSpc>
              <a:spcBef>
                <a:spcPct val="0"/>
              </a:spcBef>
              <a:spcAft>
                <a:spcPct val="0"/>
              </a:spcAft>
              <a:buClrTx/>
              <a:buSzTx/>
              <a:buFontTx/>
              <a:buNone/>
              <a:tabLst/>
              <a:defRPr/>
            </a:pPr>
            <a:fld id="{B67F0629-357E-47BC-B1C1-0269866F72D6}"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dirty="0" smtClean="0"/>
              <a:t>Thank</a:t>
            </a:r>
            <a:r>
              <a:rPr lang="en-US" altLang="en-US" baseline="0" dirty="0" smtClean="0"/>
              <a:t> You for stopping by!  Join us again soon</a:t>
            </a:r>
            <a:r>
              <a:rPr lang="en-US" altLang="en-US" baseline="0" dirty="0" smtClean="0"/>
              <a:t>.</a:t>
            </a:r>
          </a:p>
          <a:p>
            <a:pPr eaLnBrk="1" hangingPunct="1"/>
            <a:endParaRPr lang="en-US" altLang="en-US" baseline="0" dirty="0" smtClean="0"/>
          </a:p>
          <a:p>
            <a:pPr eaLnBrk="1" hangingPunct="1"/>
            <a:r>
              <a:rPr lang="en-US" altLang="en-US" b="1" baseline="0" smtClean="0"/>
              <a:t>(The End)</a:t>
            </a:r>
            <a:endParaRPr lang="en-US" altLang="en-US" b="1" dirty="0" smtClean="0"/>
          </a:p>
        </p:txBody>
      </p:sp>
    </p:spTree>
    <p:extLst>
      <p:ext uri="{BB962C8B-B14F-4D97-AF65-F5344CB8AC3E}">
        <p14:creationId xmlns:p14="http://schemas.microsoft.com/office/powerpoint/2010/main" val="3456337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06488" y="696913"/>
            <a:ext cx="4648200" cy="348615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p>
          <a:p>
            <a:endParaRPr lang="en-US" i="1" dirty="0" smtClean="0">
              <a:latin typeface="Times New Roman" pitchFamily="18" charset="0"/>
              <a:ea typeface="ＭＳ Ｐゴシック" pitchFamily="34" charset="-128"/>
            </a:endParaRPr>
          </a:p>
          <a:p>
            <a:pPr marL="0" indent="0">
              <a:buFont typeface="Arial" panose="020B0604020202020204" pitchFamily="34" charset="0"/>
              <a:buNone/>
            </a:pPr>
            <a:r>
              <a:rPr lang="en-US" dirty="0" smtClean="0">
                <a:ea typeface="ＭＳ Ｐゴシック" pitchFamily="34" charset="-128"/>
              </a:rPr>
              <a:t>Todays discussion will include the following:</a:t>
            </a:r>
          </a:p>
          <a:p>
            <a:pPr marL="171450" indent="-171450">
              <a:buFont typeface="Arial" panose="020B0604020202020204" pitchFamily="34" charset="0"/>
              <a:buChar char="•"/>
            </a:pPr>
            <a:r>
              <a:rPr lang="en-US" dirty="0" smtClean="0">
                <a:ea typeface="ＭＳ Ｐゴシック" pitchFamily="34" charset="-128"/>
              </a:rPr>
              <a:t>Use of Weather Information</a:t>
            </a:r>
          </a:p>
          <a:p>
            <a:pPr marL="171450" indent="-171450">
              <a:buFont typeface="Arial" panose="020B0604020202020204" pitchFamily="34" charset="0"/>
              <a:buChar char="•"/>
            </a:pPr>
            <a:r>
              <a:rPr lang="en-US" dirty="0" smtClean="0">
                <a:ea typeface="ＭＳ Ｐゴシック" pitchFamily="34" charset="-128"/>
              </a:rPr>
              <a:t>Planning the Flight</a:t>
            </a:r>
          </a:p>
          <a:p>
            <a:pPr marL="171450" indent="-171450">
              <a:buFont typeface="Arial" panose="020B0604020202020204" pitchFamily="34" charset="0"/>
              <a:buChar char="•"/>
            </a:pPr>
            <a:r>
              <a:rPr lang="en-US" dirty="0" smtClean="0">
                <a:ea typeface="ＭＳ Ｐゴシック" pitchFamily="34" charset="-128"/>
              </a:rPr>
              <a:t>Pitfalls of the sources and</a:t>
            </a:r>
            <a:r>
              <a:rPr lang="en-US" baseline="0" dirty="0" smtClean="0">
                <a:ea typeface="ＭＳ Ｐゴシック" pitchFamily="34" charset="-128"/>
              </a:rPr>
              <a:t> weather in general</a:t>
            </a:r>
            <a:endParaRPr lang="en-US" dirty="0" smtClean="0">
              <a:ea typeface="ＭＳ Ｐゴシック" pitchFamily="34" charset="-128"/>
            </a:endParaRPr>
          </a:p>
          <a:p>
            <a:pPr marL="171450" indent="-171450">
              <a:buFont typeface="Arial" panose="020B0604020202020204" pitchFamily="34" charset="0"/>
              <a:buChar char="•"/>
            </a:pPr>
            <a:r>
              <a:rPr lang="en-US" dirty="0" smtClean="0">
                <a:ea typeface="ＭＳ Ｐゴシック" pitchFamily="34" charset="-128"/>
              </a:rPr>
              <a:t>Best Practices</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AE0BD27-E0FA-438E-A833-2D11A9839AFB}" type="slidenum">
              <a:rPr lang="en-US" sz="1200" smtClean="0">
                <a:latin typeface="Times New Roman" pitchFamily="18" charset="0"/>
              </a:rPr>
              <a:pPr eaLnBrk="1" hangingPunct="1"/>
              <a:t>3</a:t>
            </a:fld>
            <a:endParaRPr lang="en-US" sz="1200"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Today’s pilots enjoy an abundance of weather information sources, but having weather information available is only part of the weather decision-making equation. Knowing how to acquire, interpret, and make operational decisions based on weather information is essential to safe flying. This brief presentation acquaints general aviation pilots with available weather information sources and offers guidance on making well-informed weather decisions.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t>(Next Slide)</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dirty="0"/>
          </a:p>
        </p:txBody>
      </p:sp>
    </p:spTree>
    <p:extLst>
      <p:ext uri="{BB962C8B-B14F-4D97-AF65-F5344CB8AC3E}">
        <p14:creationId xmlns:p14="http://schemas.microsoft.com/office/powerpoint/2010/main" val="3055165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Not all weather sources report the same data.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The decision making process requires you to make operational decisions based on </a:t>
            </a:r>
            <a:r>
              <a:rPr lang="en-US" b="0" i="1" u="sng" dirty="0" smtClean="0"/>
              <a:t>ALL</a:t>
            </a:r>
            <a:r>
              <a:rPr lang="en-US" b="0" dirty="0" smtClean="0"/>
              <a:t> information available for your flight.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t>(Next Slide)</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dirty="0"/>
          </a:p>
        </p:txBody>
      </p:sp>
    </p:spTree>
    <p:extLst>
      <p:ext uri="{BB962C8B-B14F-4D97-AF65-F5344CB8AC3E}">
        <p14:creationId xmlns:p14="http://schemas.microsoft.com/office/powerpoint/2010/main" val="1562723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and Evaluate</a:t>
            </a:r>
          </a:p>
          <a:p>
            <a:pPr marL="0" indent="0">
              <a:buNone/>
            </a:pPr>
            <a:endParaRPr lang="en-US" dirty="0" smtClean="0"/>
          </a:p>
          <a:p>
            <a:pPr marL="0" indent="0">
              <a:buNone/>
            </a:pPr>
            <a:r>
              <a:rPr lang="en-US" dirty="0" smtClean="0"/>
              <a:t>You got it now what do you do with it?</a:t>
            </a:r>
          </a:p>
          <a:p>
            <a:pPr marL="171450" indent="-171450">
              <a:buFont typeface="Arial" panose="020B0604020202020204" pitchFamily="34" charset="0"/>
              <a:buChar char="•"/>
            </a:pPr>
            <a:r>
              <a:rPr lang="en-US" dirty="0" smtClean="0"/>
              <a:t>In the beginning you were tested on theory  and the use of weather products</a:t>
            </a:r>
          </a:p>
          <a:p>
            <a:pPr marL="171450" indent="-171450">
              <a:buFont typeface="Arial" panose="020B0604020202020204" pitchFamily="34" charset="0"/>
              <a:buChar char="•"/>
            </a:pPr>
            <a:r>
              <a:rPr lang="en-US" dirty="0" smtClean="0"/>
              <a:t>Now you need to use your experiences and skill to process and apply that data specific to your flight</a:t>
            </a:r>
          </a:p>
          <a:p>
            <a:endParaRPr lang="en-US" dirty="0" smtClean="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dirty="0"/>
          </a:p>
        </p:txBody>
      </p:sp>
    </p:spTree>
    <p:extLst>
      <p:ext uri="{BB962C8B-B14F-4D97-AF65-F5344CB8AC3E}">
        <p14:creationId xmlns:p14="http://schemas.microsoft.com/office/powerpoint/2010/main" val="1423023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The three basic elements of weather are: </a:t>
            </a:r>
          </a:p>
          <a:p>
            <a:pPr marL="228600" indent="-228600">
              <a:buAutoNum type="arabicParenR"/>
            </a:pPr>
            <a:r>
              <a:rPr lang="en-US" sz="1200" b="0" i="0" u="none" strike="noStrike" kern="1200" baseline="0" dirty="0" smtClean="0">
                <a:solidFill>
                  <a:schemeClr val="tx1"/>
                </a:solidFill>
                <a:latin typeface="Times New Roman" pitchFamily="18" charset="0"/>
                <a:ea typeface="+mn-ea"/>
                <a:cs typeface="+mn-cs"/>
              </a:rPr>
              <a:t>Temperature (warm or cold) </a:t>
            </a:r>
          </a:p>
          <a:p>
            <a:pPr marL="228600" indent="-228600">
              <a:buAutoNum type="arabicParenR"/>
            </a:pPr>
            <a:r>
              <a:rPr lang="en-US" sz="1200" b="0" i="0" u="none" strike="noStrike" kern="1200" baseline="0" dirty="0" smtClean="0">
                <a:solidFill>
                  <a:schemeClr val="tx1"/>
                </a:solidFill>
                <a:latin typeface="Times New Roman" pitchFamily="18" charset="0"/>
                <a:ea typeface="+mn-ea"/>
                <a:cs typeface="+mn-cs"/>
              </a:rPr>
              <a:t>Wind (a vector with speed and direction) </a:t>
            </a:r>
          </a:p>
          <a:p>
            <a:pPr marL="228600" indent="-228600">
              <a:buAutoNum type="arabicParenR"/>
            </a:pPr>
            <a:r>
              <a:rPr lang="en-US" sz="1200" b="0" i="0" u="none" strike="noStrike" kern="1200" baseline="0" dirty="0" smtClean="0">
                <a:solidFill>
                  <a:schemeClr val="tx1"/>
                </a:solidFill>
                <a:latin typeface="Times New Roman" pitchFamily="18" charset="0"/>
                <a:ea typeface="+mn-ea"/>
                <a:cs typeface="+mn-cs"/>
              </a:rPr>
              <a:t>Moisture (or humidity) </a:t>
            </a:r>
          </a:p>
          <a:p>
            <a:pPr marL="228600" indent="-228600">
              <a:buAutoNum type="arabicParenR"/>
            </a:pPr>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Temperature, wind, and moisture combine to varying degrees to create conditions that affect pilots.</a:t>
            </a:r>
          </a:p>
          <a:p>
            <a:endParaRPr lang="en-US" sz="1200" b="0" i="0" u="none" strike="noStrike" kern="1200" baseline="0" dirty="0" smtClean="0">
              <a:solidFill>
                <a:schemeClr val="tx1"/>
              </a:solidFill>
              <a:latin typeface="Times New Roman" pitchFamily="18" charset="0"/>
              <a:ea typeface="+mn-ea"/>
              <a:cs typeface="+mn-cs"/>
            </a:endParaRPr>
          </a:p>
          <a:p>
            <a:r>
              <a:rPr lang="en-US" sz="1200" b="1" i="0" u="none" strike="noStrike" kern="1200" baseline="0" dirty="0" smtClean="0">
                <a:solidFill>
                  <a:schemeClr val="tx1"/>
                </a:solidFill>
                <a:latin typeface="Times New Roman" pitchFamily="18" charset="0"/>
                <a:ea typeface="+mn-ea"/>
                <a:cs typeface="+mn-cs"/>
              </a:rPr>
              <a:t>(Next Slide)</a:t>
            </a:r>
            <a:r>
              <a:rPr lang="en-US" sz="1200" b="0" i="0" u="none" strike="noStrike" kern="1200" baseline="0" dirty="0" smtClean="0">
                <a:solidFill>
                  <a:schemeClr val="tx1"/>
                </a:solidFill>
                <a:latin typeface="Times New Roman" pitchFamily="18" charset="0"/>
                <a:ea typeface="+mn-ea"/>
                <a:cs typeface="+mn-cs"/>
              </a:rPr>
              <a:t>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525568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Anything is possible.</a:t>
            </a:r>
          </a:p>
          <a:p>
            <a:endParaRPr lang="en-US" dirty="0" smtClean="0"/>
          </a:p>
          <a:p>
            <a:r>
              <a:rPr lang="en-US" sz="1200" b="0" i="0" u="none" strike="noStrike" kern="1200" baseline="0" dirty="0" smtClean="0">
                <a:solidFill>
                  <a:schemeClr val="tx1"/>
                </a:solidFill>
                <a:latin typeface="Times New Roman" pitchFamily="18" charset="0"/>
                <a:ea typeface="+mn-ea"/>
                <a:cs typeface="+mn-cs"/>
              </a:rPr>
              <a:t>Weather primarily affects pilots in three ways: </a:t>
            </a:r>
          </a:p>
          <a:p>
            <a:pPr marL="171450" indent="-171450">
              <a:buFont typeface="Arial" panose="020B0604020202020204" pitchFamily="34" charset="0"/>
              <a:buChar char="•"/>
            </a:pPr>
            <a:r>
              <a:rPr lang="en-US" b="0" dirty="0" smtClean="0"/>
              <a:t>Weather can create wind or turbulence. </a:t>
            </a:r>
          </a:p>
          <a:p>
            <a:pPr marL="171450" indent="-171450">
              <a:buFont typeface="Arial" panose="020B0604020202020204" pitchFamily="34" charset="0"/>
              <a:buChar char="•"/>
            </a:pPr>
            <a:r>
              <a:rPr lang="en-US" b="0" dirty="0" smtClean="0"/>
              <a:t>Weather can reduce ceiling and visibility. </a:t>
            </a:r>
          </a:p>
          <a:p>
            <a:pPr marL="171450" indent="-171450">
              <a:buFont typeface="Arial" panose="020B0604020202020204" pitchFamily="34" charset="0"/>
              <a:buChar char="•"/>
            </a:pPr>
            <a:r>
              <a:rPr lang="en-US" b="0" dirty="0" smtClean="0"/>
              <a:t>Weather can affect aircraft performance through conditions such as high density altitude or icing. </a:t>
            </a:r>
            <a:endParaRPr lang="en-US" dirty="0" smtClean="0"/>
          </a:p>
          <a:p>
            <a:pPr marL="0" indent="0">
              <a:buNone/>
            </a:pPr>
            <a:endParaRPr 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One approach to practical weather analysis is to review weather data in terms of how current and forecast conditions will affect visibility, turbulence, and aircraft performance for your specific flight. </a:t>
            </a:r>
            <a:endParaRPr lang="en-US" sz="1200" b="0" i="0" u="none" strike="noStrike" kern="1200" baseline="0" dirty="0" smtClean="0">
              <a:solidFill>
                <a:schemeClr val="tx1"/>
              </a:solidFill>
              <a:latin typeface="Times New Roman" pitchFamily="18" charset="0"/>
              <a:ea typeface="+mn-ea"/>
              <a:cs typeface="+mn-cs"/>
            </a:endParaRPr>
          </a:p>
          <a:p>
            <a:pPr marL="228600" indent="-228600">
              <a:buAutoNum type="arabicParenR"/>
            </a:pPr>
            <a:endParaRPr lang="en-US" sz="1200" b="1" i="0" u="none" strike="noStrike" kern="1200" baseline="0" dirty="0" smtClean="0">
              <a:solidFill>
                <a:schemeClr val="tx1"/>
              </a:solidFill>
              <a:latin typeface="Times New Roman" pitchFamily="18" charset="0"/>
              <a:ea typeface="+mn-ea"/>
              <a:cs typeface="+mn-cs"/>
            </a:endParaRPr>
          </a:p>
          <a:p>
            <a:pPr marL="0" indent="0">
              <a:buNone/>
            </a:pPr>
            <a:r>
              <a:rPr lang="en-US" sz="1200" b="1" i="0" u="none" strike="noStrike" kern="1200" baseline="0" dirty="0" smtClean="0">
                <a:solidFill>
                  <a:schemeClr val="tx1"/>
                </a:solidFill>
                <a:latin typeface="Times New Roman" pitchFamily="18" charset="0"/>
                <a:ea typeface="+mn-ea"/>
                <a:cs typeface="+mn-cs"/>
              </a:rPr>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320661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 Sense of the data and using it in the practical sense has a few steps to get the job done.</a:t>
            </a:r>
          </a:p>
          <a:p>
            <a:endParaRPr lang="en-US" dirty="0" smtClean="0"/>
          </a:p>
          <a:p>
            <a:r>
              <a:rPr lang="en-US" b="1" dirty="0" smtClean="0"/>
              <a:t>Note: </a:t>
            </a:r>
            <a:r>
              <a:rPr lang="en-US" i="1" dirty="0" smtClean="0"/>
              <a:t>Audience</a:t>
            </a:r>
            <a:r>
              <a:rPr lang="en-US" i="1" baseline="0" dirty="0" smtClean="0"/>
              <a:t> participation time.</a:t>
            </a:r>
          </a:p>
          <a:p>
            <a:endParaRPr lang="en-US" dirty="0" smtClean="0"/>
          </a:p>
          <a:p>
            <a:pPr marL="0" lvl="0" indent="0">
              <a:buFont typeface="Arial" panose="020B0604020202020204" pitchFamily="34" charset="0"/>
              <a:buNone/>
            </a:pPr>
            <a:r>
              <a:rPr lang="en-US" i="0" dirty="0" smtClean="0"/>
              <a:t>L</a:t>
            </a:r>
            <a:r>
              <a:rPr lang="en-US" sz="1200" b="0" i="0" u="none" strike="noStrike" kern="1200" baseline="0" dirty="0" smtClean="0">
                <a:solidFill>
                  <a:schemeClr val="tx1"/>
                </a:solidFill>
                <a:latin typeface="Times New Roman" pitchFamily="18" charset="0"/>
                <a:ea typeface="+mn-ea"/>
                <a:cs typeface="+mn-cs"/>
              </a:rPr>
              <a:t>ook at your weather data in terms of the ways that weather can affect your flight </a:t>
            </a:r>
            <a:r>
              <a:rPr lang="en-US" sz="1200" b="0" i="0" u="sng" strike="noStrike" kern="1200" baseline="0" dirty="0" smtClean="0">
                <a:solidFill>
                  <a:schemeClr val="tx1"/>
                </a:solidFill>
                <a:latin typeface="Times New Roman" pitchFamily="18" charset="0"/>
                <a:ea typeface="+mn-ea"/>
                <a:cs typeface="+mn-cs"/>
              </a:rPr>
              <a:t>How about turbulence? </a:t>
            </a:r>
            <a:r>
              <a:rPr lang="en-US" sz="1200" b="0" i="1" u="sng" strike="noStrike" kern="1200" baseline="0" dirty="0" smtClean="0">
                <a:solidFill>
                  <a:schemeClr val="tx1"/>
                </a:solidFill>
                <a:latin typeface="Times New Roman" pitchFamily="18" charset="0"/>
                <a:ea typeface="+mn-ea"/>
                <a:cs typeface="+mn-cs"/>
              </a:rPr>
              <a:t>Mountainous terrain can be a killer when turbulent</a:t>
            </a:r>
          </a:p>
          <a:p>
            <a:pPr marL="0" indent="0">
              <a:buFont typeface="Arial" panose="020B0604020202020204" pitchFamily="34" charset="0"/>
              <a:buNone/>
            </a:pPr>
            <a:r>
              <a:rPr lang="en-US" sz="1200" b="0" i="0" u="sng" strike="noStrike" kern="1200" baseline="0" dirty="0" smtClean="0">
                <a:solidFill>
                  <a:schemeClr val="tx1"/>
                </a:solidFill>
                <a:latin typeface="Times New Roman" pitchFamily="18" charset="0"/>
                <a:ea typeface="+mn-ea"/>
                <a:cs typeface="+mn-cs"/>
              </a:rPr>
              <a:t>How about visibility?  </a:t>
            </a:r>
          </a:p>
          <a:p>
            <a:pPr marL="628650" lvl="1" indent="-171450">
              <a:buFont typeface="Arial" panose="020B0604020202020204" pitchFamily="34" charset="0"/>
              <a:buChar char="•"/>
            </a:pPr>
            <a:r>
              <a:rPr lang="en-US" sz="1200" b="0" i="0" u="sng" strike="noStrike" kern="1200" baseline="0" dirty="0" smtClean="0">
                <a:solidFill>
                  <a:schemeClr val="tx1"/>
                </a:solidFill>
                <a:latin typeface="Times New Roman" pitchFamily="18" charset="0"/>
                <a:ea typeface="+mn-ea"/>
                <a:cs typeface="+mn-cs"/>
              </a:rPr>
              <a:t>Is this a photo Op flight?  </a:t>
            </a:r>
          </a:p>
          <a:p>
            <a:pPr marL="628650" lvl="1" indent="-171450">
              <a:buFont typeface="Arial" panose="020B0604020202020204" pitchFamily="34" charset="0"/>
              <a:buChar char="•"/>
            </a:pPr>
            <a:r>
              <a:rPr lang="en-US" sz="1200" b="0" i="0" u="sng" strike="noStrike" kern="1200" baseline="0" dirty="0" smtClean="0">
                <a:solidFill>
                  <a:schemeClr val="tx1"/>
                </a:solidFill>
                <a:latin typeface="Times New Roman" pitchFamily="18" charset="0"/>
                <a:ea typeface="+mn-ea"/>
                <a:cs typeface="+mn-cs"/>
              </a:rPr>
              <a:t>Joy ride?</a:t>
            </a:r>
          </a:p>
          <a:p>
            <a:pPr marL="0" indent="0">
              <a:buFont typeface="Arial" panose="020B0604020202020204" pitchFamily="34" charset="0"/>
              <a:buNone/>
            </a:pPr>
            <a:r>
              <a:rPr lang="en-US" sz="1200" b="0" i="0" u="none" strike="noStrike" kern="1200" baseline="0" dirty="0" smtClean="0">
                <a:solidFill>
                  <a:schemeClr val="tx1"/>
                </a:solidFill>
                <a:latin typeface="Times New Roman" pitchFamily="18" charset="0"/>
                <a:ea typeface="+mn-ea"/>
                <a:cs typeface="+mn-cs"/>
              </a:rPr>
              <a:t> </a:t>
            </a:r>
            <a:r>
              <a:rPr lang="en-US" sz="1200" b="0" i="0" u="sng" strike="noStrike" kern="1200" baseline="0" dirty="0" smtClean="0">
                <a:solidFill>
                  <a:schemeClr val="tx1"/>
                </a:solidFill>
                <a:latin typeface="Times New Roman" pitchFamily="18" charset="0"/>
                <a:ea typeface="+mn-ea"/>
                <a:cs typeface="+mn-cs"/>
              </a:rPr>
              <a:t>Aircraft performance?</a:t>
            </a:r>
          </a:p>
          <a:p>
            <a:pPr marL="628650" lvl="1" indent="-171450">
              <a:buFont typeface="Arial" panose="020B0604020202020204" pitchFamily="34" charset="0"/>
              <a:buChar char="•"/>
            </a:pPr>
            <a:r>
              <a:rPr lang="en-US" sz="1200" b="0" i="0" u="sng" strike="noStrike" kern="1200" baseline="0" dirty="0" smtClean="0">
                <a:solidFill>
                  <a:schemeClr val="tx1"/>
                </a:solidFill>
                <a:latin typeface="Times New Roman" pitchFamily="18" charset="0"/>
                <a:ea typeface="+mn-ea"/>
                <a:cs typeface="+mn-cs"/>
              </a:rPr>
              <a:t>Aircraft loaded to maximum weight?</a:t>
            </a:r>
          </a:p>
          <a:p>
            <a:pPr marL="628650" lvl="1" indent="-171450">
              <a:buFont typeface="Arial" panose="020B0604020202020204" pitchFamily="34" charset="0"/>
              <a:buChar char="•"/>
            </a:pPr>
            <a:r>
              <a:rPr lang="en-US" sz="1200" b="0" i="0" u="sng" strike="noStrike" kern="1200" baseline="0" dirty="0" smtClean="0">
                <a:solidFill>
                  <a:schemeClr val="tx1"/>
                </a:solidFill>
                <a:latin typeface="Times New Roman" pitchFamily="18" charset="0"/>
                <a:ea typeface="+mn-ea"/>
                <a:cs typeface="+mn-cs"/>
              </a:rPr>
              <a:t>Short Field?</a:t>
            </a:r>
          </a:p>
          <a:p>
            <a:pPr marL="628650" lvl="1" indent="-171450">
              <a:buFont typeface="Arial" panose="020B0604020202020204" pitchFamily="34" charset="0"/>
              <a:buChar char="•"/>
            </a:pPr>
            <a:r>
              <a:rPr lang="en-US" sz="1200" b="0" i="0" u="sng" strike="noStrike" kern="1200" baseline="0" dirty="0" smtClean="0">
                <a:solidFill>
                  <a:schemeClr val="tx1"/>
                </a:solidFill>
                <a:latin typeface="Times New Roman" pitchFamily="18" charset="0"/>
                <a:ea typeface="+mn-ea"/>
                <a:cs typeface="+mn-cs"/>
              </a:rPr>
              <a:t>Long trip?</a:t>
            </a:r>
          </a:p>
          <a:p>
            <a:pPr marL="628650" lvl="1" indent="-171450">
              <a:buFont typeface="Arial" panose="020B0604020202020204" pitchFamily="34" charset="0"/>
              <a:buChar char="•"/>
            </a:pPr>
            <a:endParaRPr lang="en-US" sz="1200" b="1" i="0" u="none" strike="noStrike" kern="1200" baseline="0" dirty="0" smtClean="0">
              <a:solidFill>
                <a:schemeClr val="tx1"/>
              </a:solidFill>
              <a:latin typeface="Times New Roman" pitchFamily="18" charset="0"/>
              <a:ea typeface="+mn-ea"/>
              <a:cs typeface="+mn-cs"/>
            </a:endParaRPr>
          </a:p>
          <a:p>
            <a:pPr marL="0" lvl="0" indent="0">
              <a:buFont typeface="Arial" panose="020B0604020202020204" pitchFamily="34" charset="0"/>
              <a:buNone/>
            </a:pPr>
            <a:r>
              <a:rPr lang="en-US" sz="1200" b="1" i="0" u="none" strike="noStrike" kern="1200" baseline="0" dirty="0" smtClean="0">
                <a:solidFill>
                  <a:schemeClr val="tx1"/>
                </a:solidFill>
                <a:latin typeface="Times New Roman" pitchFamily="18" charset="0"/>
                <a:ea typeface="+mn-ea"/>
                <a:cs typeface="+mn-cs"/>
              </a:rPr>
              <a:t>(Next Slide)</a:t>
            </a:r>
            <a:endParaRPr lang="en-US" sz="1200" b="0" i="0" u="none" strike="noStrike" kern="1200" baseline="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1377582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w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062" r="30178" b="3836"/>
          <a:stretch/>
        </p:blipFill>
        <p:spPr>
          <a:xfrm>
            <a:off x="5555848" y="0"/>
            <a:ext cx="3588152" cy="6858000"/>
          </a:xfrm>
          <a:prstGeom prst="rect">
            <a:avLst/>
          </a:prstGeom>
        </p:spPr>
      </p:pic>
      <p:sp>
        <p:nvSpPr>
          <p:cNvPr id="63490" name="Rectangle 1026"/>
          <p:cNvSpPr>
            <a:spLocks noGrp="1" noChangeArrowheads="1"/>
          </p:cNvSpPr>
          <p:nvPr>
            <p:ph type="ctrTitle"/>
          </p:nvPr>
        </p:nvSpPr>
        <p:spPr>
          <a:xfrm>
            <a:off x="656684" y="699613"/>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659859" y="2420981"/>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388775" y="4351176"/>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ＭＳ Ｐゴシック" pitchFamily="34" charset="-128"/>
                <a:cs typeface="+mn-cs"/>
              </a:rPr>
              <a:t>Presented to:</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ＭＳ Ｐゴシック" pitchFamily="34" charset="-128"/>
                <a:cs typeface="+mn-cs"/>
              </a:rPr>
              <a:t>By: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1D2F68"/>
                </a:solidFill>
                <a:effectLst/>
                <a:uLnTx/>
                <a:uFillTx/>
                <a:latin typeface="Arial" charset="0"/>
                <a:ea typeface="ＭＳ Ｐゴシック" pitchFamily="34" charset="-128"/>
                <a:cs typeface="+mn-cs"/>
              </a:rPr>
              <a:t>Date:</a:t>
            </a:r>
          </a:p>
        </p:txBody>
      </p:sp>
      <p:grpSp>
        <p:nvGrpSpPr>
          <p:cNvPr id="63544" name="Group 1080"/>
          <p:cNvGrpSpPr>
            <a:grpSpLocks/>
          </p:cNvGrpSpPr>
          <p:nvPr userDrawn="1"/>
        </p:nvGrpSpPr>
        <p:grpSpPr bwMode="auto">
          <a:xfrm>
            <a:off x="6019800" y="304800"/>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pitchFamily="34" charset="-128"/>
                  <a:cs typeface="+mn-cs"/>
                </a:rPr>
                <a:t>Federal Aviation</a:t>
              </a:r>
            </a:p>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pitchFamily="34" charset="-128"/>
                  <a:cs typeface="+mn-cs"/>
                </a:rPr>
                <a:t>Administration</a:t>
              </a:r>
            </a:p>
          </p:txBody>
        </p:sp>
      </p:grpSp>
      <p:pic>
        <p:nvPicPr>
          <p:cNvPr id="2050" name="Picture 2" descr="C:\Users\afs805pc\Documents\Templates\FAAST-line.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614" r="9397"/>
          <a:stretch/>
        </p:blipFill>
        <p:spPr bwMode="auto">
          <a:xfrm rot="10800000">
            <a:off x="-3" y="-2045"/>
            <a:ext cx="5542387"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614" r="9397"/>
          <a:stretch/>
        </p:blipFill>
        <p:spPr bwMode="auto">
          <a:xfrm>
            <a:off x="-4070" y="6511328"/>
            <a:ext cx="5559918" cy="34823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6934200" y="457200"/>
            <a:ext cx="1962150" cy="558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pitchFamily="34" charset="-128"/>
                <a:cs typeface="+mn-cs"/>
              </a:rPr>
              <a:t>Federal Aviation</a:t>
            </a:r>
          </a:p>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pitchFamily="34" charset="-128"/>
                <a:cs typeface="+mn-cs"/>
              </a:rPr>
              <a:t>Administration</a:t>
            </a:r>
          </a:p>
        </p:txBody>
      </p:sp>
      <p:sp>
        <p:nvSpPr>
          <p:cNvPr id="12" name="Rectangle 1026"/>
          <p:cNvSpPr txBox="1">
            <a:spLocks noChangeArrowheads="1"/>
          </p:cNvSpPr>
          <p:nvPr userDrawn="1"/>
        </p:nvSpPr>
        <p:spPr bwMode="auto">
          <a:xfrm>
            <a:off x="373225" y="5529127"/>
            <a:ext cx="3946849" cy="870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buNone/>
            </a:pPr>
            <a:r>
              <a:rPr lang="en-US" sz="2000" dirty="0" smtClean="0"/>
              <a:t>Produced by: </a:t>
            </a:r>
            <a:r>
              <a:rPr lang="en-US" sz="2000" i="1" dirty="0" smtClean="0"/>
              <a:t>AFS 850</a:t>
            </a:r>
          </a:p>
          <a:p>
            <a:pPr eaLnBrk="1" hangingPunct="1">
              <a:buNone/>
            </a:pPr>
            <a:r>
              <a:rPr lang="en-US" sz="2000" i="1" dirty="0" smtClean="0"/>
              <a:t>National FAA Safety Team</a:t>
            </a:r>
          </a:p>
        </p:txBody>
      </p:sp>
    </p:spTree>
    <p:extLst>
      <p:ext uri="{BB962C8B-B14F-4D97-AF65-F5344CB8AC3E}">
        <p14:creationId xmlns:p14="http://schemas.microsoft.com/office/powerpoint/2010/main" val="1458367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1" y="1508127"/>
            <a:ext cx="3948113" cy="43910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4" y="1508127"/>
            <a:ext cx="3949700" cy="43910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60651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61174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3826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40549418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userDrawn="1"/>
        </p:nvSpPr>
        <p:spPr bwMode="auto">
          <a:xfrm>
            <a:off x="0" y="9331"/>
            <a:ext cx="9144000" cy="3803374"/>
          </a:xfrm>
          <a:prstGeom prst="rect">
            <a:avLst/>
          </a:prstGeom>
          <a:gradFill flip="none" rotWithShape="1">
            <a:gsLst>
              <a:gs pos="12000">
                <a:schemeClr val="bg1"/>
              </a:gs>
              <a:gs pos="100000">
                <a:srgbClr val="234A8F"/>
              </a:gs>
            </a:gsLst>
            <a:lin ang="2700000" scaled="1"/>
            <a:tileRect/>
          </a:gra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3490" name="Rectangle 1026"/>
          <p:cNvSpPr>
            <a:spLocks noGrp="1" noChangeArrowheads="1"/>
          </p:cNvSpPr>
          <p:nvPr>
            <p:ph type="ctrTitle"/>
          </p:nvPr>
        </p:nvSpPr>
        <p:spPr>
          <a:xfrm>
            <a:off x="373392" y="461384"/>
            <a:ext cx="5035187" cy="1416054"/>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872678" y="2243303"/>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2" y="7286"/>
            <a:ext cx="9144001"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13401" y="6512171"/>
            <a:ext cx="9176063" cy="3473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a:stretch>
            <a:fillRect/>
          </a:stretch>
        </p:blipFill>
        <p:spPr>
          <a:xfrm>
            <a:off x="0" y="3493607"/>
            <a:ext cx="9144000" cy="3041663"/>
          </a:xfrm>
          <a:prstGeom prst="rect">
            <a:avLst/>
          </a:prstGeom>
        </p:spPr>
      </p:pic>
      <p:sp>
        <p:nvSpPr>
          <p:cNvPr id="63515" name="Text Box 1051"/>
          <p:cNvSpPr txBox="1">
            <a:spLocks noChangeArrowheads="1"/>
          </p:cNvSpPr>
          <p:nvPr userDrawn="1"/>
        </p:nvSpPr>
        <p:spPr bwMode="auto">
          <a:xfrm>
            <a:off x="5790363" y="1986082"/>
            <a:ext cx="3223008"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smtClean="0">
                <a:solidFill>
                  <a:srgbClr val="1D2F68"/>
                </a:solidFill>
              </a:rPr>
              <a:t>Date:  </a:t>
            </a:r>
            <a:fld id="{FF3825A8-9C70-42CF-AB27-23A220213648}" type="datetime4">
              <a:rPr lang="en-US" sz="1600" smtClean="0">
                <a:solidFill>
                  <a:srgbClr val="1D2F68"/>
                </a:solidFill>
              </a:rPr>
              <a:t>September 21, 2020</a:t>
            </a:fld>
            <a:endParaRPr lang="en-US" sz="1600" dirty="0">
              <a:solidFill>
                <a:srgbClr val="1D2F68"/>
              </a:solidFill>
            </a:endParaRPr>
          </a:p>
        </p:txBody>
      </p:sp>
      <p:sp>
        <p:nvSpPr>
          <p:cNvPr id="15" name="Rectangle 1026"/>
          <p:cNvSpPr txBox="1">
            <a:spLocks noChangeArrowheads="1"/>
          </p:cNvSpPr>
          <p:nvPr userDrawn="1"/>
        </p:nvSpPr>
        <p:spPr bwMode="auto">
          <a:xfrm>
            <a:off x="243431" y="5085133"/>
            <a:ext cx="4014803" cy="68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600" dirty="0" smtClean="0">
                <a:solidFill>
                  <a:srgbClr val="002060"/>
                </a:solidFill>
              </a:rPr>
              <a:t>Produced</a:t>
            </a:r>
            <a:r>
              <a:rPr lang="en-US" sz="1600" baseline="0" dirty="0" smtClean="0">
                <a:solidFill>
                  <a:srgbClr val="002060"/>
                </a:solidFill>
              </a:rPr>
              <a:t> by AFS-850</a:t>
            </a:r>
          </a:p>
          <a:p>
            <a:pPr>
              <a:buNone/>
            </a:pPr>
            <a:r>
              <a:rPr lang="en-US" sz="1600" baseline="0" dirty="0" smtClean="0">
                <a:solidFill>
                  <a:srgbClr val="002060"/>
                </a:solidFill>
              </a:rPr>
              <a:t>National FAA Safety Team (FAASTeam)</a:t>
            </a:r>
          </a:p>
        </p:txBody>
      </p:sp>
      <p:sp>
        <p:nvSpPr>
          <p:cNvPr id="13" name="Text Box 1071"/>
          <p:cNvSpPr txBox="1">
            <a:spLocks noChangeArrowheads="1"/>
          </p:cNvSpPr>
          <p:nvPr userDrawn="1"/>
        </p:nvSpPr>
        <p:spPr bwMode="ltGray">
          <a:xfrm>
            <a:off x="6723648" y="861280"/>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t>
            </a:r>
            <a:r>
              <a:rPr lang="en-US" sz="1800" b="1" dirty="0" smtClean="0">
                <a:solidFill>
                  <a:srgbClr val="002060"/>
                </a:solidFill>
              </a:rPr>
              <a:t>Aviation</a:t>
            </a:r>
          </a:p>
          <a:p>
            <a:pPr>
              <a:lnSpc>
                <a:spcPct val="85000"/>
              </a:lnSpc>
              <a:spcBef>
                <a:spcPct val="0"/>
              </a:spcBef>
              <a:buFontTx/>
              <a:buNone/>
            </a:pPr>
            <a:r>
              <a:rPr lang="en-US" sz="1800" b="1" dirty="0" smtClean="0">
                <a:solidFill>
                  <a:srgbClr val="002060"/>
                </a:solidFill>
              </a:rPr>
              <a:t>Administration</a:t>
            </a:r>
            <a:endParaRPr lang="en-US" sz="1800" b="1" dirty="0">
              <a:solidFill>
                <a:srgbClr val="002060"/>
              </a:solidFill>
            </a:endParaRPr>
          </a:p>
        </p:txBody>
      </p:sp>
      <p:pic>
        <p:nvPicPr>
          <p:cNvPr id="14" name="Picture 107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5893961" y="724283"/>
            <a:ext cx="767055" cy="789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7454900"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1" y="1508127"/>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4" y="1508127"/>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227476" y="354380"/>
            <a:ext cx="5051106" cy="1395412"/>
          </a:xfrm>
        </p:spPr>
        <p:txBody>
          <a:bodyPr anchor="t"/>
          <a:lstStyle>
            <a:lvl1pPr>
              <a:defRPr sz="2700"/>
            </a:lvl1pPr>
          </a:lstStyle>
          <a:p>
            <a:pPr lvl="0"/>
            <a:r>
              <a:rPr lang="en-US" noProof="0" dirty="0" smtClean="0"/>
              <a:t>The National FAA Safety Team Presents</a:t>
            </a:r>
          </a:p>
        </p:txBody>
      </p:sp>
      <p:sp>
        <p:nvSpPr>
          <p:cNvPr id="63491" name="Rectangle 1027"/>
          <p:cNvSpPr>
            <a:spLocks noGrp="1" noChangeArrowheads="1"/>
          </p:cNvSpPr>
          <p:nvPr>
            <p:ph type="subTitle" idx="1" hasCustomPrompt="1"/>
          </p:nvPr>
        </p:nvSpPr>
        <p:spPr>
          <a:xfrm>
            <a:off x="230652" y="1795830"/>
            <a:ext cx="4108027" cy="1067092"/>
          </a:xfrm>
        </p:spPr>
        <p:txBody>
          <a:bodyPr/>
          <a:lstStyle>
            <a:lvl1pPr marL="0" indent="0">
              <a:buFontTx/>
              <a:buNone/>
              <a:defRPr sz="2400" baseline="0">
                <a:solidFill>
                  <a:schemeClr val="bg2"/>
                </a:solidFill>
              </a:defRPr>
            </a:lvl1pPr>
          </a:lstStyle>
          <a:p>
            <a:pPr lvl="0"/>
            <a:r>
              <a:rPr lang="en-US" noProof="0" dirty="0" smtClean="0"/>
              <a:t>Insert Program Title Here</a:t>
            </a:r>
          </a:p>
        </p:txBody>
      </p:sp>
      <p:sp>
        <p:nvSpPr>
          <p:cNvPr id="63515" name="Text Box 1051"/>
          <p:cNvSpPr txBox="1">
            <a:spLocks noChangeArrowheads="1"/>
          </p:cNvSpPr>
          <p:nvPr userDrawn="1"/>
        </p:nvSpPr>
        <p:spPr bwMode="auto">
          <a:xfrm>
            <a:off x="270887" y="3393864"/>
            <a:ext cx="40597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200" dirty="0">
                <a:solidFill>
                  <a:srgbClr val="1D2F68"/>
                </a:solidFill>
              </a:rPr>
              <a:t>Presented to:</a:t>
            </a:r>
          </a:p>
          <a:p>
            <a:pPr>
              <a:buFontTx/>
              <a:buNone/>
            </a:pPr>
            <a:r>
              <a:rPr lang="en-US" sz="1200" dirty="0">
                <a:solidFill>
                  <a:srgbClr val="1D2F68"/>
                </a:solidFill>
              </a:rPr>
              <a:t>By:</a:t>
            </a:r>
          </a:p>
          <a:p>
            <a:pPr>
              <a:buFontTx/>
              <a:buNone/>
            </a:pPr>
            <a:r>
              <a:rPr lang="en-US" sz="12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rot="10800000">
            <a:off x="-1" y="7286"/>
            <a:ext cx="9144001"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14" r="9397"/>
          <a:stretch/>
        </p:blipFill>
        <p:spPr bwMode="auto">
          <a:xfrm>
            <a:off x="-32064" y="6512171"/>
            <a:ext cx="9176063" cy="3473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awp204js\Documents\Personal Documents\My Pictures\2008\07 Jul\Yurt\IMG_2012.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3631" t="19350" r="51143" b="7365"/>
          <a:stretch/>
        </p:blipFill>
        <p:spPr bwMode="auto">
          <a:xfrm>
            <a:off x="5689600" y="1337499"/>
            <a:ext cx="3327631" cy="5021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 name="Group 1"/>
          <p:cNvGrpSpPr/>
          <p:nvPr userDrawn="1"/>
        </p:nvGrpSpPr>
        <p:grpSpPr>
          <a:xfrm>
            <a:off x="5922474" y="414825"/>
            <a:ext cx="2622153" cy="862523"/>
            <a:chOff x="5922474" y="414825"/>
            <a:chExt cx="2622153" cy="862523"/>
          </a:xfrm>
        </p:grpSpPr>
        <p:pic>
          <p:nvPicPr>
            <p:cNvPr id="14" name="Picture 107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5922474" y="414825"/>
              <a:ext cx="859211" cy="8625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7026263" y="606579"/>
              <a:ext cx="1518364" cy="44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350" b="1" dirty="0">
                  <a:solidFill>
                    <a:srgbClr val="002060"/>
                  </a:solidFill>
                </a:rPr>
                <a:t>Federal </a:t>
              </a:r>
              <a:r>
                <a:rPr lang="en-US" sz="1350" b="1" dirty="0" smtClean="0">
                  <a:solidFill>
                    <a:srgbClr val="002060"/>
                  </a:solidFill>
                </a:rPr>
                <a:t>Aviation</a:t>
              </a:r>
            </a:p>
            <a:p>
              <a:pPr>
                <a:lnSpc>
                  <a:spcPct val="85000"/>
                </a:lnSpc>
                <a:spcBef>
                  <a:spcPct val="0"/>
                </a:spcBef>
                <a:buFontTx/>
                <a:buNone/>
              </a:pPr>
              <a:r>
                <a:rPr lang="en-US" sz="1350" b="1" dirty="0" smtClean="0">
                  <a:solidFill>
                    <a:srgbClr val="002060"/>
                  </a:solidFill>
                </a:rPr>
                <a:t>Administration</a:t>
              </a:r>
              <a:endParaRPr lang="en-US" sz="1350" b="1" dirty="0">
                <a:solidFill>
                  <a:srgbClr val="002060"/>
                </a:solidFill>
              </a:endParaRPr>
            </a:p>
          </p:txBody>
        </p:sp>
      </p:grpSp>
      <p:sp>
        <p:nvSpPr>
          <p:cNvPr id="12" name="Rectangle 1026"/>
          <p:cNvSpPr txBox="1">
            <a:spLocks noChangeArrowheads="1"/>
          </p:cNvSpPr>
          <p:nvPr userDrawn="1"/>
        </p:nvSpPr>
        <p:spPr bwMode="auto">
          <a:xfrm>
            <a:off x="227476" y="5399041"/>
            <a:ext cx="3988924" cy="93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400" dirty="0" smtClean="0"/>
              <a:t>Produced</a:t>
            </a:r>
            <a:r>
              <a:rPr lang="en-US" sz="1400" baseline="0" dirty="0" smtClean="0"/>
              <a:t> by (</a:t>
            </a:r>
            <a:r>
              <a:rPr lang="en-US" sz="1400" i="0" baseline="0" dirty="0" smtClean="0"/>
              <a:t>Insert credit in master view </a:t>
            </a:r>
            <a:br>
              <a:rPr lang="en-US" sz="1400" i="0" baseline="0" dirty="0" smtClean="0"/>
            </a:br>
            <a:r>
              <a:rPr lang="en-US" sz="1400" i="0" baseline="0" dirty="0" smtClean="0"/>
              <a:t>here i.e. Fargo </a:t>
            </a:r>
            <a:r>
              <a:rPr lang="en-US" sz="1400" i="0" baseline="0" dirty="0" err="1" smtClean="0"/>
              <a:t>FAASTeam</a:t>
            </a:r>
            <a:r>
              <a:rPr lang="en-US" sz="1400" i="0" baseline="0" dirty="0" smtClean="0"/>
              <a:t>)</a:t>
            </a:r>
          </a:p>
        </p:txBody>
      </p:sp>
    </p:spTree>
    <p:extLst>
      <p:ext uri="{BB962C8B-B14F-4D97-AF65-F5344CB8AC3E}">
        <p14:creationId xmlns:p14="http://schemas.microsoft.com/office/powerpoint/2010/main" val="42778242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47151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7"/>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428626"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1" y="1508127"/>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54900"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03853" y="6126158"/>
            <a:ext cx="2047876" cy="660400"/>
            <a:chOff x="3596" y="3859"/>
            <a:chExt cx="1290"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374"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4" y="6205540"/>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10">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10">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52" r:id="rId2"/>
    <p:sldLayoutId id="2147483653" r:id="rId3"/>
    <p:sldLayoutId id="2147483655" r:id="rId4"/>
    <p:sldLayoutId id="2147483657" r:id="rId5"/>
    <p:sldLayoutId id="2147483658" r:id="rId6"/>
    <p:sldLayoutId id="2147483660" r:id="rId7"/>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userDrawn="1"/>
        </p:nvSpPr>
        <p:spPr bwMode="auto">
          <a:xfrm>
            <a:off x="0" y="6035677"/>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56327" name="Rectangle 7"/>
          <p:cNvSpPr>
            <a:spLocks noGrp="1" noChangeArrowheads="1"/>
          </p:cNvSpPr>
          <p:nvPr>
            <p:ph type="title"/>
          </p:nvPr>
        </p:nvSpPr>
        <p:spPr bwMode="auto">
          <a:xfrm>
            <a:off x="428626"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1" y="1508127"/>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56345" name="Group 25"/>
          <p:cNvGrpSpPr>
            <a:grpSpLocks/>
          </p:cNvGrpSpPr>
          <p:nvPr/>
        </p:nvGrpSpPr>
        <p:grpSpPr bwMode="auto">
          <a:xfrm>
            <a:off x="6103946" y="6176961"/>
            <a:ext cx="1670051" cy="554038"/>
            <a:chOff x="4037" y="3891"/>
            <a:chExt cx="1052" cy="349"/>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4037" y="3891"/>
              <a:ext cx="359" cy="349"/>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407" y="3947"/>
              <a:ext cx="682"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900" b="1" dirty="0">
                  <a:solidFill>
                    <a:schemeClr val="bg1"/>
                  </a:solidFill>
                </a:rPr>
                <a:t>Federal Aviation</a:t>
              </a:r>
            </a:p>
            <a:p>
              <a:pPr>
                <a:lnSpc>
                  <a:spcPct val="85000"/>
                </a:lnSpc>
                <a:spcBef>
                  <a:spcPct val="0"/>
                </a:spcBef>
                <a:buFontTx/>
                <a:buNone/>
              </a:pPr>
              <a:r>
                <a:rPr lang="en-US" sz="900" b="1" dirty="0">
                  <a:solidFill>
                    <a:schemeClr val="bg1"/>
                  </a:solidFill>
                </a:rPr>
                <a:t>Administration</a:t>
              </a:r>
            </a:p>
          </p:txBody>
        </p:sp>
      </p:grpSp>
      <p:sp>
        <p:nvSpPr>
          <p:cNvPr id="56349" name="Text Box 29" hidden="1"/>
          <p:cNvSpPr txBox="1">
            <a:spLocks noChangeArrowheads="1"/>
          </p:cNvSpPr>
          <p:nvPr/>
        </p:nvSpPr>
        <p:spPr bwMode="auto">
          <a:xfrm>
            <a:off x="449264" y="6205539"/>
            <a:ext cx="478472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900" b="1" dirty="0">
                <a:solidFill>
                  <a:srgbClr val="C0C0C0"/>
                </a:solidFill>
              </a:rPr>
              <a:t>&lt;Presentation Title – Change on Master Slide&gt;</a:t>
            </a:r>
            <a:endParaRPr lang="en-US" sz="900" dirty="0">
              <a:solidFill>
                <a:srgbClr val="C0C0C0"/>
              </a:solidFill>
            </a:endParaRPr>
          </a:p>
        </p:txBody>
      </p:sp>
      <p:sp>
        <p:nvSpPr>
          <p:cNvPr id="56350" name="Text Box 30" hidden="1"/>
          <p:cNvSpPr txBox="1">
            <a:spLocks noChangeArrowheads="1"/>
          </p:cNvSpPr>
          <p:nvPr/>
        </p:nvSpPr>
        <p:spPr bwMode="auto">
          <a:xfrm>
            <a:off x="441325" y="6384925"/>
            <a:ext cx="374015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9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userDrawn="1"/>
        </p:nvSpPr>
        <p:spPr>
          <a:xfrm>
            <a:off x="545298" y="6169038"/>
            <a:ext cx="4752258" cy="523220"/>
          </a:xfrm>
          <a:prstGeom prst="rect">
            <a:avLst/>
          </a:prstGeom>
          <a:noFill/>
        </p:spPr>
        <p:txBody>
          <a:bodyPr wrap="square" rtlCol="0">
            <a:spAutoFit/>
          </a:bodyPr>
          <a:lstStyle/>
          <a:p>
            <a:pPr>
              <a:buNone/>
            </a:pPr>
            <a:r>
              <a:rPr lang="en-US" sz="2800" b="1" i="1" dirty="0" smtClean="0">
                <a:solidFill>
                  <a:schemeClr val="bg1"/>
                </a:solidFill>
                <a:effectLst>
                  <a:outerShdw blurRad="38100" dist="38100" dir="2700000" algn="tl">
                    <a:srgbClr val="000000">
                      <a:alpha val="43137"/>
                    </a:srgbClr>
                  </a:outerShdw>
                </a:effectLst>
                <a:latin typeface="Palatino Linotype" panose="02040502050505030304" pitchFamily="18" charset="0"/>
              </a:rPr>
              <a:t>Join us:  www.faasafety.gov</a:t>
            </a:r>
            <a:endParaRPr lang="en-US" sz="2800" b="1" i="1" dirty="0">
              <a:solidFill>
                <a:schemeClr val="bg1"/>
              </a:solidFill>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291912669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timing>
    <p:tnLst>
      <p:par>
        <p:cTn id="1" dur="indefinite" restart="never" nodeType="tmRoot"/>
      </p:par>
    </p:tnLst>
  </p:timing>
  <p:hf hdr="0" ftr="0" dt="0"/>
  <p:txStyles>
    <p:titleStyle>
      <a:lvl1pPr algn="l" rtl="0" fontAlgn="base">
        <a:spcBef>
          <a:spcPct val="0"/>
        </a:spcBef>
        <a:spcAft>
          <a:spcPct val="0"/>
        </a:spcAft>
        <a:defRPr sz="3000" b="1">
          <a:solidFill>
            <a:srgbClr val="1D2F68"/>
          </a:solidFill>
          <a:latin typeface="+mj-lt"/>
          <a:ea typeface="+mj-ea"/>
          <a:cs typeface="+mj-cs"/>
        </a:defRPr>
      </a:lvl1pPr>
      <a:lvl2pPr algn="l" rtl="0" fontAlgn="base">
        <a:spcBef>
          <a:spcPct val="0"/>
        </a:spcBef>
        <a:spcAft>
          <a:spcPct val="0"/>
        </a:spcAft>
        <a:defRPr sz="3000" b="1">
          <a:solidFill>
            <a:srgbClr val="1D2F68"/>
          </a:solidFill>
          <a:latin typeface="Arial" charset="0"/>
        </a:defRPr>
      </a:lvl2pPr>
      <a:lvl3pPr algn="l" rtl="0" fontAlgn="base">
        <a:spcBef>
          <a:spcPct val="0"/>
        </a:spcBef>
        <a:spcAft>
          <a:spcPct val="0"/>
        </a:spcAft>
        <a:defRPr sz="3000" b="1">
          <a:solidFill>
            <a:srgbClr val="1D2F68"/>
          </a:solidFill>
          <a:latin typeface="Arial" charset="0"/>
        </a:defRPr>
      </a:lvl3pPr>
      <a:lvl4pPr algn="l" rtl="0" fontAlgn="base">
        <a:spcBef>
          <a:spcPct val="0"/>
        </a:spcBef>
        <a:spcAft>
          <a:spcPct val="0"/>
        </a:spcAft>
        <a:defRPr sz="3000" b="1">
          <a:solidFill>
            <a:srgbClr val="1D2F68"/>
          </a:solidFill>
          <a:latin typeface="Arial" charset="0"/>
        </a:defRPr>
      </a:lvl4pPr>
      <a:lvl5pPr algn="l" rtl="0" fontAlgn="base">
        <a:spcBef>
          <a:spcPct val="0"/>
        </a:spcBef>
        <a:spcAft>
          <a:spcPct val="0"/>
        </a:spcAft>
        <a:defRPr sz="3000" b="1">
          <a:solidFill>
            <a:srgbClr val="1D2F68"/>
          </a:solidFill>
          <a:latin typeface="Arial" charset="0"/>
        </a:defRPr>
      </a:lvl5pPr>
      <a:lvl6pPr marL="342900" algn="l" rtl="0" fontAlgn="base">
        <a:spcBef>
          <a:spcPct val="0"/>
        </a:spcBef>
        <a:spcAft>
          <a:spcPct val="0"/>
        </a:spcAft>
        <a:defRPr sz="3000" b="1">
          <a:solidFill>
            <a:srgbClr val="1D2F68"/>
          </a:solidFill>
          <a:latin typeface="Arial" charset="0"/>
        </a:defRPr>
      </a:lvl6pPr>
      <a:lvl7pPr marL="685800" algn="l" rtl="0" fontAlgn="base">
        <a:spcBef>
          <a:spcPct val="0"/>
        </a:spcBef>
        <a:spcAft>
          <a:spcPct val="0"/>
        </a:spcAft>
        <a:defRPr sz="3000" b="1">
          <a:solidFill>
            <a:srgbClr val="1D2F68"/>
          </a:solidFill>
          <a:latin typeface="Arial" charset="0"/>
        </a:defRPr>
      </a:lvl7pPr>
      <a:lvl8pPr marL="1028700" algn="l" rtl="0" fontAlgn="base">
        <a:spcBef>
          <a:spcPct val="0"/>
        </a:spcBef>
        <a:spcAft>
          <a:spcPct val="0"/>
        </a:spcAft>
        <a:defRPr sz="3000" b="1">
          <a:solidFill>
            <a:srgbClr val="1D2F68"/>
          </a:solidFill>
          <a:latin typeface="Arial" charset="0"/>
        </a:defRPr>
      </a:lvl8pPr>
      <a:lvl9pPr marL="1371600" algn="l" rtl="0" fontAlgn="base">
        <a:spcBef>
          <a:spcPct val="0"/>
        </a:spcBef>
        <a:spcAft>
          <a:spcPct val="0"/>
        </a:spcAft>
        <a:defRPr sz="3000" b="1">
          <a:solidFill>
            <a:srgbClr val="1D2F68"/>
          </a:solidFill>
          <a:latin typeface="Arial" charset="0"/>
        </a:defRPr>
      </a:lvl9pPr>
    </p:titleStyle>
    <p:bodyStyle>
      <a:lvl1pPr marL="257175" indent="-257175" algn="l" rtl="0" fontAlgn="base">
        <a:spcBef>
          <a:spcPct val="20000"/>
        </a:spcBef>
        <a:spcAft>
          <a:spcPct val="0"/>
        </a:spcAft>
        <a:buChar char="•"/>
        <a:defRPr sz="2100" b="1">
          <a:solidFill>
            <a:schemeClr val="tx1"/>
          </a:solidFill>
          <a:latin typeface="+mn-lt"/>
          <a:ea typeface="+mn-ea"/>
          <a:cs typeface="+mn-cs"/>
        </a:defRPr>
      </a:lvl1pPr>
      <a:lvl2pPr marL="557213" indent="-214313" algn="l" rtl="0" fontAlgn="base">
        <a:spcBef>
          <a:spcPct val="20000"/>
        </a:spcBef>
        <a:spcAft>
          <a:spcPct val="0"/>
        </a:spcAft>
        <a:buChar char="–"/>
        <a:defRPr sz="1800">
          <a:solidFill>
            <a:schemeClr val="tx1"/>
          </a:solidFill>
          <a:latin typeface="+mn-lt"/>
        </a:defRPr>
      </a:lvl2pPr>
      <a:lvl3pPr marL="857250" indent="-171450" algn="l" rtl="0" fontAlgn="base">
        <a:spcBef>
          <a:spcPct val="20000"/>
        </a:spcBef>
        <a:spcAft>
          <a:spcPct val="0"/>
        </a:spcAft>
        <a:buChar char="•"/>
        <a:defRPr sz="1500">
          <a:solidFill>
            <a:schemeClr val="tx1"/>
          </a:solidFill>
          <a:latin typeface="+mn-lt"/>
        </a:defRPr>
      </a:lvl3pPr>
      <a:lvl4pPr marL="1200150" indent="-171450" algn="l" rtl="0" fontAlgn="base">
        <a:spcBef>
          <a:spcPct val="20000"/>
        </a:spcBef>
        <a:spcAft>
          <a:spcPct val="0"/>
        </a:spcAft>
        <a:buChar char="–"/>
        <a:defRPr>
          <a:solidFill>
            <a:schemeClr val="tx1"/>
          </a:solidFill>
          <a:latin typeface="+mn-lt"/>
        </a:defRPr>
      </a:lvl4pPr>
      <a:lvl5pPr marL="1543050" indent="-171450" algn="l" rtl="0" fontAlgn="base">
        <a:spcBef>
          <a:spcPct val="20000"/>
        </a:spcBef>
        <a:spcAft>
          <a:spcPct val="0"/>
        </a:spcAft>
        <a:buChar char="»"/>
        <a:defRPr>
          <a:solidFill>
            <a:schemeClr val="tx1"/>
          </a:solidFill>
          <a:latin typeface="+mn-lt"/>
        </a:defRPr>
      </a:lvl5pPr>
      <a:lvl6pPr marL="1885950" indent="-171450" algn="l" rtl="0" fontAlgn="base">
        <a:spcBef>
          <a:spcPct val="20000"/>
        </a:spcBef>
        <a:spcAft>
          <a:spcPct val="0"/>
        </a:spcAft>
        <a:buChar char="»"/>
        <a:defRPr>
          <a:solidFill>
            <a:schemeClr val="tx1"/>
          </a:solidFill>
          <a:latin typeface="+mn-lt"/>
        </a:defRPr>
      </a:lvl6pPr>
      <a:lvl7pPr marL="2228850" indent="-171450" algn="l" rtl="0" fontAlgn="base">
        <a:spcBef>
          <a:spcPct val="20000"/>
        </a:spcBef>
        <a:spcAft>
          <a:spcPct val="0"/>
        </a:spcAft>
        <a:buChar char="»"/>
        <a:defRPr>
          <a:solidFill>
            <a:schemeClr val="tx1"/>
          </a:solidFill>
          <a:latin typeface="+mn-lt"/>
        </a:defRPr>
      </a:lvl7pPr>
      <a:lvl8pPr marL="2571750" indent="-171450" algn="l" rtl="0" fontAlgn="base">
        <a:spcBef>
          <a:spcPct val="20000"/>
        </a:spcBef>
        <a:spcAft>
          <a:spcPct val="0"/>
        </a:spcAft>
        <a:buChar char="»"/>
        <a:defRPr>
          <a:solidFill>
            <a:schemeClr val="tx1"/>
          </a:solidFill>
          <a:latin typeface="+mn-lt"/>
        </a:defRPr>
      </a:lvl8pPr>
      <a:lvl9pPr marL="2914650" indent="-171450" algn="l" rtl="0" fontAlgn="base">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bg1"/>
            </a:gs>
            <a:gs pos="100000">
              <a:srgbClr val="0070C0"/>
            </a:gs>
          </a:gsLst>
          <a:lin ang="2700000" scaled="1"/>
          <a:tileRect/>
        </a:gradFill>
        <a:effectLst/>
      </p:bgPr>
    </p:bg>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76268" y="711805"/>
            <a:ext cx="4854100" cy="1395412"/>
          </a:xfrm>
        </p:spPr>
        <p:txBody>
          <a:bodyPr/>
          <a:lstStyle/>
          <a:p>
            <a:pPr algn="ctr"/>
            <a:r>
              <a:rPr lang="en-US" sz="3200" dirty="0"/>
              <a:t>The National FAA Safety </a:t>
            </a:r>
            <a:r>
              <a:rPr lang="en-US" sz="3200" dirty="0">
                <a:solidFill>
                  <a:srgbClr val="002060"/>
                </a:solidFill>
              </a:rPr>
              <a:t>Team </a:t>
            </a:r>
            <a:r>
              <a:rPr lang="en-US" sz="3200" dirty="0" smtClean="0">
                <a:solidFill>
                  <a:srgbClr val="002060"/>
                </a:solidFill>
              </a:rPr>
              <a:t>Presents:</a:t>
            </a:r>
            <a:endParaRPr lang="en-US" sz="3200" dirty="0">
              <a:solidFill>
                <a:srgbClr val="002060"/>
              </a:solidFill>
            </a:endParaRPr>
          </a:p>
        </p:txBody>
      </p:sp>
      <p:sp>
        <p:nvSpPr>
          <p:cNvPr id="32780" name="Rectangle 12"/>
          <p:cNvSpPr>
            <a:spLocks noGrp="1" noChangeArrowheads="1"/>
          </p:cNvSpPr>
          <p:nvPr>
            <p:ph type="subTitle" idx="1"/>
          </p:nvPr>
        </p:nvSpPr>
        <p:spPr>
          <a:xfrm>
            <a:off x="647667" y="2152757"/>
            <a:ext cx="4108027" cy="1067092"/>
          </a:xfrm>
        </p:spPr>
        <p:txBody>
          <a:bodyPr/>
          <a:lstStyle/>
          <a:p>
            <a:pPr algn="ctr"/>
            <a:r>
              <a:rPr lang="en-US" sz="2800" dirty="0" smtClean="0">
                <a:solidFill>
                  <a:schemeClr val="bg1">
                    <a:lumMod val="50000"/>
                  </a:schemeClr>
                </a:solidFill>
              </a:rPr>
              <a:t>Topic of the Month August </a:t>
            </a:r>
          </a:p>
          <a:p>
            <a:pPr algn="ctr"/>
            <a:r>
              <a:rPr lang="en-US" sz="2800" dirty="0" smtClean="0">
                <a:solidFill>
                  <a:schemeClr val="bg1">
                    <a:lumMod val="50000"/>
                  </a:schemeClr>
                </a:solidFill>
              </a:rPr>
              <a:t>Use of Weather Information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9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605" y="569343"/>
            <a:ext cx="8050213" cy="4391025"/>
          </a:xfrm>
        </p:spPr>
        <p:txBody>
          <a:bodyPr/>
          <a:lstStyle/>
          <a:p>
            <a:pPr marL="0" indent="0">
              <a:buFont typeface="Arial" panose="020B0604020202020204" pitchFamily="34" charset="0"/>
              <a:buNone/>
            </a:pPr>
            <a:r>
              <a:rPr lang="en-US" sz="3200" b="0" kern="1200" dirty="0" smtClean="0">
                <a:latin typeface="Arial" panose="020B0604020202020204" pitchFamily="34" charset="0"/>
                <a:cs typeface="Arial" panose="020B0604020202020204" pitchFamily="34" charset="0"/>
              </a:rPr>
              <a:t>Organize </a:t>
            </a:r>
            <a:r>
              <a:rPr lang="en-US" sz="3200" b="0" kern="1200" dirty="0">
                <a:latin typeface="Arial" panose="020B0604020202020204" pitchFamily="34" charset="0"/>
                <a:cs typeface="Arial" panose="020B0604020202020204" pitchFamily="34" charset="0"/>
              </a:rPr>
              <a:t>the information into a format that works for you, and then make the decision. </a:t>
            </a:r>
            <a:endParaRPr lang="en-US" sz="3200" b="0" kern="12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3200" b="0" kern="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74438B1A-AF1B-4C8B-993E-1BADE62A2451}" type="slidenum">
              <a:rPr lang="en-US" smtClean="0"/>
              <a:pPr/>
              <a:t>10</a:t>
            </a:fld>
            <a:endParaRPr lang="en-US" dirty="0"/>
          </a:p>
        </p:txBody>
      </p:sp>
      <p:pic>
        <p:nvPicPr>
          <p:cNvPr id="7" name="Picture 6"/>
          <p:cNvPicPr>
            <a:picLocks noChangeAspect="1"/>
          </p:cNvPicPr>
          <p:nvPr/>
        </p:nvPicPr>
        <p:blipFill>
          <a:blip r:embed="rId3"/>
          <a:stretch>
            <a:fillRect/>
          </a:stretch>
        </p:blipFill>
        <p:spPr>
          <a:xfrm>
            <a:off x="299045" y="1802444"/>
            <a:ext cx="5209995" cy="2976820"/>
          </a:xfrm>
          <a:prstGeom prst="rect">
            <a:avLst/>
          </a:prstGeom>
          <a:ln>
            <a:solidFill>
              <a:schemeClr val="accent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300000"/>
                    </a14:imgEffect>
                  </a14:imgLayer>
                </a14:imgProps>
              </a:ext>
            </a:extLst>
          </a:blip>
          <a:stretch>
            <a:fillRect/>
          </a:stretch>
        </p:blipFill>
        <p:spPr>
          <a:xfrm>
            <a:off x="121920" y="5000048"/>
            <a:ext cx="8919672" cy="881113"/>
          </a:xfrm>
          <a:prstGeom prst="rect">
            <a:avLst/>
          </a:prstGeom>
          <a:ln>
            <a:solidFill>
              <a:schemeClr val="accent1"/>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300000"/>
                    </a14:imgEffect>
                  </a14:imgLayer>
                </a14:imgProps>
              </a:ext>
            </a:extLst>
          </a:blip>
          <a:stretch>
            <a:fillRect/>
          </a:stretch>
        </p:blipFill>
        <p:spPr>
          <a:xfrm>
            <a:off x="5095997" y="2299202"/>
            <a:ext cx="3670051" cy="1831707"/>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7246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9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Never thought of that…</a:t>
            </a:r>
            <a:endParaRPr lang="en-US" dirty="0"/>
          </a:p>
        </p:txBody>
      </p:sp>
      <p:sp>
        <p:nvSpPr>
          <p:cNvPr id="3" name="Content Placeholder 2"/>
          <p:cNvSpPr>
            <a:spLocks noGrp="1"/>
          </p:cNvSpPr>
          <p:nvPr>
            <p:ph idx="1"/>
          </p:nvPr>
        </p:nvSpPr>
        <p:spPr>
          <a:xfrm>
            <a:off x="568453" y="1398399"/>
            <a:ext cx="8050213" cy="4391025"/>
          </a:xfrm>
        </p:spPr>
        <p:txBody>
          <a:bodyPr/>
          <a:lstStyle/>
          <a:p>
            <a:pPr marL="0" indent="0">
              <a:buFont typeface="Arial" panose="020B0604020202020204" pitchFamily="34" charset="0"/>
              <a:buNone/>
            </a:pPr>
            <a:r>
              <a:rPr lang="en-US" b="0" kern="1200" dirty="0" smtClean="0">
                <a:latin typeface="Arial" panose="020B0604020202020204" pitchFamily="34" charset="0"/>
                <a:cs typeface="Arial" panose="020B0604020202020204" pitchFamily="34" charset="0"/>
              </a:rPr>
              <a:t>Are </a:t>
            </a:r>
            <a:r>
              <a:rPr lang="en-US" b="0" kern="1200" dirty="0">
                <a:latin typeface="Arial" panose="020B0604020202020204" pitchFamily="34" charset="0"/>
                <a:cs typeface="Arial" panose="020B0604020202020204" pitchFamily="34" charset="0"/>
              </a:rPr>
              <a:t>you or the aircraft up to the challenge</a:t>
            </a:r>
            <a:r>
              <a:rPr lang="en-US" b="0" kern="1200" dirty="0" smtClean="0">
                <a:latin typeface="Arial" panose="020B0604020202020204" pitchFamily="34" charset="0"/>
                <a:cs typeface="Arial" panose="020B0604020202020204" pitchFamily="34" charset="0"/>
              </a:rPr>
              <a:t>?</a:t>
            </a:r>
          </a:p>
          <a:p>
            <a:pPr marL="0" indent="0" algn="ctr">
              <a:buFont typeface="Arial" panose="020B0604020202020204" pitchFamily="34" charset="0"/>
              <a:buNone/>
            </a:pPr>
            <a:endParaRPr lang="en-US" b="0" kern="12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b="0" dirty="0"/>
              <a:t>Your technologically advanced airplane can be very helpful, but no airplane can adequately compensate for deficiencies in its pilot’s knowledge, training, experience, or </a:t>
            </a:r>
            <a:r>
              <a:rPr lang="en-US" b="0" dirty="0" smtClean="0"/>
              <a:t>skill.</a:t>
            </a:r>
            <a:endParaRPr lang="en-US" b="0" kern="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11</a:t>
            </a:fld>
            <a:endParaRPr lang="en-US" dirty="0"/>
          </a:p>
        </p:txBody>
      </p:sp>
    </p:spTree>
    <p:extLst>
      <p:ext uri="{BB962C8B-B14F-4D97-AF65-F5344CB8AC3E}">
        <p14:creationId xmlns:p14="http://schemas.microsoft.com/office/powerpoint/2010/main" val="177832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9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ALL ABOUT IT!</a:t>
            </a:r>
            <a:endParaRPr lang="en-US" dirty="0"/>
          </a:p>
        </p:txBody>
      </p:sp>
      <p:sp>
        <p:nvSpPr>
          <p:cNvPr id="3" name="Content Placeholder 2"/>
          <p:cNvSpPr>
            <a:spLocks noGrp="1"/>
          </p:cNvSpPr>
          <p:nvPr>
            <p:ph idx="1"/>
          </p:nvPr>
        </p:nvSpPr>
        <p:spPr>
          <a:xfrm>
            <a:off x="682752" y="1313055"/>
            <a:ext cx="4303776" cy="4391025"/>
          </a:xfrm>
        </p:spPr>
        <p:txBody>
          <a:bodyPr/>
          <a:lstStyle/>
          <a:p>
            <a:pPr marL="0" indent="0">
              <a:buNone/>
            </a:pPr>
            <a:r>
              <a:rPr lang="en-US" sz="3200" b="0" i="1" dirty="0" smtClean="0"/>
              <a:t>If </a:t>
            </a:r>
            <a:r>
              <a:rPr lang="en-US" sz="3200" b="0" i="1" dirty="0"/>
              <a:t>the result of </a:t>
            </a:r>
            <a:r>
              <a:rPr lang="en-US" sz="3200" b="0" i="1" dirty="0" smtClean="0"/>
              <a:t>your </a:t>
            </a:r>
            <a:r>
              <a:rPr lang="en-US" sz="3200" b="0" i="1" dirty="0"/>
              <a:t>evaluation process leaves you in any doubt, then you need to </a:t>
            </a:r>
            <a:r>
              <a:rPr lang="en-US" sz="3200" b="0" i="1" dirty="0" smtClean="0"/>
              <a:t>develop safe </a:t>
            </a:r>
            <a:r>
              <a:rPr lang="en-US" sz="3200" b="0" i="1" dirty="0"/>
              <a:t>alternatives. </a:t>
            </a:r>
            <a:endParaRPr lang="en-US" sz="32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9980" y="1097280"/>
            <a:ext cx="4151196" cy="4602480"/>
          </a:xfrm>
          <a:prstGeom prst="rect">
            <a:avLst/>
          </a:prstGeom>
        </p:spPr>
      </p:pic>
    </p:spTree>
    <p:extLst>
      <p:ext uri="{BB962C8B-B14F-4D97-AF65-F5344CB8AC3E}">
        <p14:creationId xmlns:p14="http://schemas.microsoft.com/office/powerpoint/2010/main" val="211124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706" y="393256"/>
            <a:ext cx="8472488" cy="1069784"/>
          </a:xfrm>
        </p:spPr>
        <p:txBody>
          <a:bodyPr/>
          <a:lstStyle/>
          <a:p>
            <a:pPr algn="ctr"/>
            <a:r>
              <a:rPr lang="en-US" sz="3600" dirty="0" smtClean="0">
                <a:solidFill>
                  <a:srgbClr val="FFFF00"/>
                </a:solidFill>
              </a:rPr>
              <a:t>Preflight Weather Planning </a:t>
            </a:r>
            <a:br>
              <a:rPr lang="en-US" sz="3600" dirty="0" smtClean="0">
                <a:solidFill>
                  <a:srgbClr val="FFFF00"/>
                </a:solidFill>
              </a:rPr>
            </a:br>
            <a:r>
              <a:rPr lang="en-US" sz="3600" dirty="0" smtClean="0">
                <a:solidFill>
                  <a:srgbClr val="FFFF00"/>
                </a:solidFill>
              </a:rPr>
              <a:t>is the BIG PICTURE!</a:t>
            </a:r>
            <a:endParaRPr lang="en-US" sz="3600" dirty="0">
              <a:solidFill>
                <a:srgbClr val="FFFF00"/>
              </a:solidFill>
            </a:endParaRPr>
          </a:p>
        </p:txBody>
      </p:sp>
      <p:sp>
        <p:nvSpPr>
          <p:cNvPr id="3" name="Content Placeholder 2"/>
          <p:cNvSpPr>
            <a:spLocks noGrp="1"/>
          </p:cNvSpPr>
          <p:nvPr>
            <p:ph idx="1"/>
          </p:nvPr>
        </p:nvSpPr>
        <p:spPr>
          <a:xfrm>
            <a:off x="556261" y="1861695"/>
            <a:ext cx="8050213" cy="4391025"/>
          </a:xfrm>
        </p:spPr>
        <p:txBody>
          <a:bodyPr/>
          <a:lstStyle/>
          <a:p>
            <a:r>
              <a:rPr lang="en-US" dirty="0" smtClean="0">
                <a:solidFill>
                  <a:schemeClr val="bg1"/>
                </a:solidFill>
              </a:rPr>
              <a:t>Eliminate  or mitigate any risks found</a:t>
            </a:r>
          </a:p>
          <a:p>
            <a:r>
              <a:rPr lang="en-US" dirty="0" smtClean="0">
                <a:solidFill>
                  <a:schemeClr val="bg1"/>
                </a:solidFill>
              </a:rPr>
              <a:t>Escape Options</a:t>
            </a:r>
          </a:p>
          <a:p>
            <a:r>
              <a:rPr lang="en-US" dirty="0" smtClean="0">
                <a:solidFill>
                  <a:schemeClr val="bg1"/>
                </a:solidFill>
              </a:rPr>
              <a:t>Reserve Fuel</a:t>
            </a:r>
          </a:p>
          <a:p>
            <a:r>
              <a:rPr lang="en-US" dirty="0" smtClean="0">
                <a:solidFill>
                  <a:schemeClr val="bg1"/>
                </a:solidFill>
              </a:rPr>
              <a:t>Terrain Avoidance</a:t>
            </a:r>
          </a:p>
          <a:p>
            <a:r>
              <a:rPr lang="en-US" dirty="0" smtClean="0">
                <a:solidFill>
                  <a:schemeClr val="bg1"/>
                </a:solidFill>
              </a:rPr>
              <a:t>Service or Repair</a:t>
            </a:r>
          </a:p>
          <a:p>
            <a:r>
              <a:rPr lang="en-US" dirty="0" smtClean="0">
                <a:solidFill>
                  <a:schemeClr val="bg1"/>
                </a:solidFill>
              </a:rPr>
              <a:t>Emergency Options</a:t>
            </a:r>
            <a:endParaRPr lang="en-US" dirty="0">
              <a:solidFill>
                <a:schemeClr val="bg1"/>
              </a:solidFill>
            </a:endParaRPr>
          </a:p>
        </p:txBody>
      </p:sp>
      <p:sp>
        <p:nvSpPr>
          <p:cNvPr id="4" name="Slide Number Placeholder 3"/>
          <p:cNvSpPr>
            <a:spLocks noGrp="1"/>
          </p:cNvSpPr>
          <p:nvPr>
            <p:ph type="sldNum" sz="quarter" idx="4"/>
          </p:nvPr>
        </p:nvSpPr>
        <p:spPr/>
        <p:txBody>
          <a:bodyPr/>
          <a:lstStyle/>
          <a:p>
            <a:fld id="{74438B1A-AF1B-4C8B-993E-1BADE62A2451}" type="slidenum">
              <a:rPr lang="en-US" smtClean="0"/>
              <a:pPr/>
              <a:t>13</a:t>
            </a:fld>
            <a:endParaRPr lang="en-US" dirty="0"/>
          </a:p>
        </p:txBody>
      </p:sp>
    </p:spTree>
    <p:extLst>
      <p:ext uri="{BB962C8B-B14F-4D97-AF65-F5344CB8AC3E}">
        <p14:creationId xmlns:p14="http://schemas.microsoft.com/office/powerpoint/2010/main" val="1497573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b="10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pic>
        <p:nvPicPr>
          <p:cNvPr id="1026" name="Picture 2" descr="C:\Users\JAYMFL~1\AppData\Local\Temp\SNAGHTML4ac06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295" y="1741219"/>
            <a:ext cx="1151147" cy="41018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9776" y="4630878"/>
            <a:ext cx="986871" cy="1170931"/>
          </a:xfrm>
          <a:prstGeom prst="rect">
            <a:avLst/>
          </a:prstGeom>
        </p:spPr>
      </p:pic>
      <p:sp>
        <p:nvSpPr>
          <p:cNvPr id="11" name="Title 1"/>
          <p:cNvSpPr>
            <a:spLocks noGrp="1"/>
          </p:cNvSpPr>
          <p:nvPr>
            <p:ph type="title"/>
          </p:nvPr>
        </p:nvSpPr>
        <p:spPr>
          <a:xfrm>
            <a:off x="232684" y="540431"/>
            <a:ext cx="8472488" cy="609600"/>
          </a:xfrm>
        </p:spPr>
        <p:txBody>
          <a:bodyPr/>
          <a:lstStyle/>
          <a:p>
            <a:pPr algn="ctr"/>
            <a:r>
              <a:rPr lang="en-US" dirty="0">
                <a:solidFill>
                  <a:schemeClr val="bg1"/>
                </a:solidFill>
                <a:effectLst>
                  <a:outerShdw blurRad="38100" dist="38100" dir="2700000" algn="tl">
                    <a:srgbClr val="000000">
                      <a:alpha val="43137"/>
                    </a:srgbClr>
                  </a:outerShdw>
                </a:effectLst>
              </a:rPr>
              <a:t>Everything </a:t>
            </a:r>
            <a:r>
              <a:rPr lang="en-US" dirty="0" smtClean="0">
                <a:solidFill>
                  <a:schemeClr val="bg1"/>
                </a:solidFill>
                <a:effectLst>
                  <a:outerShdw blurRad="38100" dist="38100" dir="2700000" algn="tl">
                    <a:srgbClr val="000000">
                      <a:alpha val="43137"/>
                    </a:srgbClr>
                  </a:outerShdw>
                </a:effectLst>
              </a:rPr>
              <a:t>considered</a:t>
            </a:r>
            <a:r>
              <a:rPr lang="en-US" dirty="0">
                <a:solidFill>
                  <a:schemeClr val="bg1"/>
                </a:solidFill>
                <a:effectLst>
                  <a:outerShdw blurRad="38100" dist="38100" dir="2700000" algn="tl">
                    <a:srgbClr val="000000">
                      <a:alpha val="43137"/>
                    </a:srgbClr>
                  </a:outerShdw>
                </a:effectLst>
              </a:rPr>
              <a:t>, </a:t>
            </a:r>
            <a:r>
              <a:rPr lang="en-US" dirty="0" smtClean="0">
                <a:solidFill>
                  <a:srgbClr val="FFFF00"/>
                </a:solidFill>
              </a:rPr>
              <a:t>Let’s Go!</a:t>
            </a:r>
            <a:endParaRPr lang="en-US" dirty="0">
              <a:solidFill>
                <a:srgbClr val="FFFF00"/>
              </a:solidFill>
            </a:endParaRPr>
          </a:p>
        </p:txBody>
      </p:sp>
      <p:pic>
        <p:nvPicPr>
          <p:cNvPr id="10" name="Picture 4" descr="C:\Users\JAYMFL~1\AppData\Local\Temp\SNAGHTML1af1527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4300" y="1628775"/>
            <a:ext cx="23241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6679" y="2451184"/>
            <a:ext cx="6957321" cy="2900849"/>
          </a:xfrm>
          <a:prstGeom prst="rect">
            <a:avLst/>
          </a:prstGeom>
        </p:spPr>
      </p:pic>
    </p:spTree>
    <p:extLst>
      <p:ext uri="{BB962C8B-B14F-4D97-AF65-F5344CB8AC3E}">
        <p14:creationId xmlns:p14="http://schemas.microsoft.com/office/powerpoint/2010/main" val="2896882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8000"/>
            <a:lum/>
          </a:blip>
          <a:srcRect/>
          <a:stretch>
            <a:fillRect t="-26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629" y="1462969"/>
            <a:ext cx="8050213" cy="4391025"/>
          </a:xfrm>
        </p:spPr>
        <p:txBody>
          <a:bodyPr/>
          <a:lstStyle/>
          <a:p>
            <a:pPr marL="0" indent="0">
              <a:spcBef>
                <a:spcPts val="1200"/>
              </a:spcBef>
              <a:spcAft>
                <a:spcPts val="1200"/>
              </a:spcAft>
            </a:pPr>
            <a:r>
              <a:rPr lang="en-US" sz="3200" dirty="0" smtClean="0">
                <a:solidFill>
                  <a:srgbClr val="002060"/>
                </a:solidFill>
              </a:rPr>
              <a:t>  </a:t>
            </a:r>
            <a:r>
              <a:rPr lang="en-US" sz="3200" u="sng" dirty="0" smtClean="0">
                <a:solidFill>
                  <a:srgbClr val="002060"/>
                </a:solidFill>
              </a:rPr>
              <a:t>E</a:t>
            </a:r>
            <a:r>
              <a:rPr lang="en-US" sz="3200" dirty="0" smtClean="0">
                <a:solidFill>
                  <a:srgbClr val="002060"/>
                </a:solidFill>
              </a:rPr>
              <a:t>xpectations – What the data told you</a:t>
            </a:r>
          </a:p>
          <a:p>
            <a:pPr marL="0" indent="0">
              <a:spcBef>
                <a:spcPts val="1200"/>
              </a:spcBef>
              <a:spcAft>
                <a:spcPts val="1200"/>
              </a:spcAft>
            </a:pPr>
            <a:r>
              <a:rPr lang="en-US" sz="3200" dirty="0" smtClean="0">
                <a:solidFill>
                  <a:srgbClr val="002060"/>
                </a:solidFill>
              </a:rPr>
              <a:t>  </a:t>
            </a:r>
            <a:r>
              <a:rPr lang="en-US" sz="3200" u="sng" dirty="0" smtClean="0">
                <a:solidFill>
                  <a:srgbClr val="002060"/>
                </a:solidFill>
              </a:rPr>
              <a:t>R</a:t>
            </a:r>
            <a:r>
              <a:rPr lang="en-US" sz="3200" dirty="0" smtClean="0">
                <a:solidFill>
                  <a:srgbClr val="002060"/>
                </a:solidFill>
              </a:rPr>
              <a:t>eality – What it really looks like</a:t>
            </a:r>
          </a:p>
          <a:p>
            <a:pPr marL="0" indent="0">
              <a:spcBef>
                <a:spcPts val="1200"/>
              </a:spcBef>
              <a:spcAft>
                <a:spcPts val="1200"/>
              </a:spcAft>
            </a:pPr>
            <a:r>
              <a:rPr lang="en-US" sz="3200" dirty="0" smtClean="0">
                <a:solidFill>
                  <a:srgbClr val="002060"/>
                </a:solidFill>
              </a:rPr>
              <a:t>  </a:t>
            </a:r>
            <a:r>
              <a:rPr lang="en-US" sz="3200" u="sng" dirty="0" smtClean="0">
                <a:solidFill>
                  <a:srgbClr val="002060"/>
                </a:solidFill>
              </a:rPr>
              <a:t>R</a:t>
            </a:r>
            <a:r>
              <a:rPr lang="en-US" sz="3200" dirty="0" smtClean="0">
                <a:solidFill>
                  <a:srgbClr val="002060"/>
                </a:solidFill>
              </a:rPr>
              <a:t>isk – Is my plan still working</a:t>
            </a:r>
          </a:p>
          <a:p>
            <a:pPr marL="0" indent="0">
              <a:spcBef>
                <a:spcPts val="1200"/>
              </a:spcBef>
              <a:spcAft>
                <a:spcPts val="1200"/>
              </a:spcAft>
            </a:pPr>
            <a:r>
              <a:rPr lang="en-US" sz="3200" dirty="0" smtClean="0">
                <a:solidFill>
                  <a:srgbClr val="002060"/>
                </a:solidFill>
              </a:rPr>
              <a:t>  </a:t>
            </a:r>
            <a:r>
              <a:rPr lang="en-US" sz="3200" u="sng" dirty="0" smtClean="0">
                <a:solidFill>
                  <a:srgbClr val="002060"/>
                </a:solidFill>
              </a:rPr>
              <a:t>O</a:t>
            </a:r>
            <a:r>
              <a:rPr lang="en-US" sz="3200" dirty="0" smtClean="0">
                <a:solidFill>
                  <a:srgbClr val="002060"/>
                </a:solidFill>
              </a:rPr>
              <a:t>ptions – Consider Option B</a:t>
            </a:r>
          </a:p>
          <a:p>
            <a:pPr marL="0" indent="0">
              <a:spcBef>
                <a:spcPts val="1200"/>
              </a:spcBef>
              <a:spcAft>
                <a:spcPts val="1200"/>
              </a:spcAft>
            </a:pPr>
            <a:r>
              <a:rPr lang="en-US" sz="3200" dirty="0" smtClean="0">
                <a:solidFill>
                  <a:srgbClr val="002060"/>
                </a:solidFill>
              </a:rPr>
              <a:t>  </a:t>
            </a:r>
            <a:r>
              <a:rPr lang="en-US" sz="3200" u="sng" dirty="0" smtClean="0">
                <a:solidFill>
                  <a:srgbClr val="002060"/>
                </a:solidFill>
              </a:rPr>
              <a:t>R</a:t>
            </a:r>
            <a:r>
              <a:rPr lang="en-US" sz="3200" dirty="0" smtClean="0">
                <a:solidFill>
                  <a:srgbClr val="002060"/>
                </a:solidFill>
              </a:rPr>
              <a:t>isk – Is my plan still working</a:t>
            </a:r>
          </a:p>
        </p:txBody>
      </p:sp>
      <p:sp>
        <p:nvSpPr>
          <p:cNvPr id="4" name="Slide Number Placeholder 3"/>
          <p:cNvSpPr>
            <a:spLocks noGrp="1"/>
          </p:cNvSpPr>
          <p:nvPr>
            <p:ph type="sldNum" sz="quarter" idx="4"/>
          </p:nvPr>
        </p:nvSpPr>
        <p:spPr/>
        <p:txBody>
          <a:bodyPr/>
          <a:lstStyle/>
          <a:p>
            <a:fld id="{74438B1A-AF1B-4C8B-993E-1BADE62A2451}" type="slidenum">
              <a:rPr lang="en-US" smtClean="0"/>
              <a:pPr/>
              <a:t>15</a:t>
            </a:fld>
            <a:endParaRPr lang="en-US" dirty="0"/>
          </a:p>
        </p:txBody>
      </p:sp>
      <p:sp>
        <p:nvSpPr>
          <p:cNvPr id="10" name="Title 1"/>
          <p:cNvSpPr>
            <a:spLocks noGrp="1"/>
          </p:cNvSpPr>
          <p:nvPr>
            <p:ph type="title"/>
          </p:nvPr>
        </p:nvSpPr>
        <p:spPr>
          <a:xfrm>
            <a:off x="191641" y="599126"/>
            <a:ext cx="8472488" cy="609600"/>
          </a:xfrm>
        </p:spPr>
        <p:txBody>
          <a:bodyPr/>
          <a:lstStyle/>
          <a:p>
            <a:pPr algn="ctr"/>
            <a:r>
              <a:rPr lang="en-US" sz="3600" dirty="0" smtClean="0">
                <a:solidFill>
                  <a:schemeClr val="tx1"/>
                </a:solidFill>
              </a:rPr>
              <a:t>Weather Related Risk Management</a:t>
            </a:r>
            <a:endParaRPr lang="en-US" sz="3600" dirty="0">
              <a:solidFill>
                <a:schemeClr val="tx1"/>
              </a:solidFill>
            </a:endParaRPr>
          </a:p>
        </p:txBody>
      </p:sp>
    </p:spTree>
    <p:extLst>
      <p:ext uri="{BB962C8B-B14F-4D97-AF65-F5344CB8AC3E}">
        <p14:creationId xmlns:p14="http://schemas.microsoft.com/office/powerpoint/2010/main" val="785987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9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When Planning</a:t>
            </a:r>
            <a:endParaRPr lang="en-US" dirty="0"/>
          </a:p>
        </p:txBody>
      </p:sp>
      <p:sp>
        <p:nvSpPr>
          <p:cNvPr id="3" name="Content Placeholder 2"/>
          <p:cNvSpPr>
            <a:spLocks noGrp="1"/>
          </p:cNvSpPr>
          <p:nvPr>
            <p:ph idx="1"/>
          </p:nvPr>
        </p:nvSpPr>
        <p:spPr>
          <a:xfrm>
            <a:off x="568453" y="1313055"/>
            <a:ext cx="8050213" cy="4391025"/>
          </a:xfrm>
          <a:noFill/>
        </p:spPr>
        <p:txBody>
          <a:bodyPr/>
          <a:lstStyle/>
          <a:p>
            <a:r>
              <a:rPr lang="en-US" dirty="0" smtClean="0"/>
              <a:t>Use more than one weather source</a:t>
            </a:r>
          </a:p>
          <a:p>
            <a:r>
              <a:rPr lang="en-US" dirty="0" smtClean="0"/>
              <a:t>Plan to be late</a:t>
            </a:r>
          </a:p>
          <a:p>
            <a:r>
              <a:rPr lang="en-US" dirty="0" smtClean="0"/>
              <a:t>Plan an Alternate</a:t>
            </a:r>
          </a:p>
          <a:p>
            <a:r>
              <a:rPr lang="en-US" dirty="0" smtClean="0"/>
              <a:t>Plan for the worst possible scenario</a:t>
            </a:r>
          </a:p>
          <a:p>
            <a:r>
              <a:rPr lang="en-US" dirty="0" smtClean="0"/>
              <a:t>Train for weather related contingencies </a:t>
            </a:r>
          </a:p>
          <a:p>
            <a:r>
              <a:rPr lang="en-US" dirty="0" smtClean="0"/>
              <a:t>Check weather often while enroute</a:t>
            </a:r>
          </a:p>
        </p:txBody>
      </p:sp>
      <p:sp>
        <p:nvSpPr>
          <p:cNvPr id="4" name="Slide Number Placeholder 3"/>
          <p:cNvSpPr>
            <a:spLocks noGrp="1"/>
          </p:cNvSpPr>
          <p:nvPr>
            <p:ph type="sldNum" sz="quarter" idx="4"/>
          </p:nvPr>
        </p:nvSpPr>
        <p:spPr/>
        <p:txBody>
          <a:bodyPr/>
          <a:lstStyle/>
          <a:p>
            <a:fld id="{74438B1A-AF1B-4C8B-993E-1BADE62A2451}" type="slidenum">
              <a:rPr lang="en-US" smtClean="0"/>
              <a:pPr/>
              <a:t>16</a:t>
            </a:fld>
            <a:endParaRPr lang="en-US" dirty="0"/>
          </a:p>
        </p:txBody>
      </p:sp>
    </p:spTree>
    <p:extLst>
      <p:ext uri="{BB962C8B-B14F-4D97-AF65-F5344CB8AC3E}">
        <p14:creationId xmlns:p14="http://schemas.microsoft.com/office/powerpoint/2010/main" val="4210531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76018" y="452281"/>
            <a:ext cx="8793145" cy="1569660"/>
          </a:xfrm>
          <a:prstGeom prst="rect">
            <a:avLst/>
          </a:prstGeom>
          <a:noFill/>
          <a:ln>
            <a:noFill/>
          </a:ln>
          <a:effectLst>
            <a:outerShdw blurRad="76200" dist="127000" dir="2700000" sy="-23000" kx="-800400" algn="bl" rotWithShape="0">
              <a:schemeClr val="tx1"/>
            </a:outerShdw>
          </a:effectLst>
          <a:scene3d>
            <a:camera prst="orthographicFront"/>
            <a:lightRig rig="threePt" dir="t"/>
          </a:scene3d>
          <a:sp3d/>
        </p:spPr>
        <p:txBody>
          <a:bodyPr wrap="square" lIns="91440" tIns="45720" rIns="91440" bIns="4572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4800" b="1" i="1" u="none" strike="noStrike" kern="1200" cap="none" spc="0" normalizeH="0" baseline="0" noProof="0" dirty="0" smtClean="0">
                <a:ln w="19050">
                  <a:solidFill>
                    <a:srgbClr val="FFFFFF"/>
                  </a:solidFill>
                </a:ln>
                <a:gradFill flip="none" rotWithShape="1">
                  <a:gsLst>
                    <a:gs pos="0">
                      <a:srgbClr val="996633"/>
                    </a:gs>
                    <a:gs pos="65000">
                      <a:srgbClr val="FFFFFF">
                        <a:lumMod val="0"/>
                        <a:lumOff val="100000"/>
                      </a:srgbClr>
                    </a:gs>
                  </a:gsLst>
                  <a:lin ang="5400000" scaled="1"/>
                  <a:tileRect/>
                </a:gradFill>
                <a:effectLst>
                  <a:outerShdw blurRad="50800" dist="101600" dir="1800000" algn="bl" rotWithShape="0">
                    <a:prstClr val="black">
                      <a:alpha val="40000"/>
                    </a:prstClr>
                  </a:outerShdw>
                </a:effectLst>
                <a:uLnTx/>
                <a:uFillTx/>
                <a:latin typeface="Arial" charset="0"/>
                <a:ea typeface="+mn-ea"/>
                <a:cs typeface="+mn-cs"/>
              </a:rPr>
              <a:t>WINGS!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4800" b="1" i="1" u="none" strike="noStrike" kern="1200" cap="none" spc="0" normalizeH="0" baseline="0" noProof="0" dirty="0" smtClean="0">
                <a:ln w="19050">
                  <a:solidFill>
                    <a:srgbClr val="FFFFFF"/>
                  </a:solidFill>
                </a:ln>
                <a:gradFill flip="none" rotWithShape="1">
                  <a:gsLst>
                    <a:gs pos="0">
                      <a:srgbClr val="996633"/>
                    </a:gs>
                    <a:gs pos="65000">
                      <a:srgbClr val="FFFFFF">
                        <a:lumMod val="0"/>
                        <a:lumOff val="100000"/>
                      </a:srgbClr>
                    </a:gs>
                  </a:gsLst>
                  <a:lin ang="5400000" scaled="1"/>
                  <a:tileRect/>
                </a:gradFill>
                <a:effectLst>
                  <a:outerShdw blurRad="50800" dist="101600" dir="1800000" algn="bl" rotWithShape="0">
                    <a:prstClr val="black">
                      <a:alpha val="40000"/>
                    </a:prstClr>
                  </a:outerShdw>
                </a:effectLst>
                <a:uLnTx/>
                <a:uFillTx/>
                <a:latin typeface="Arial" charset="0"/>
                <a:ea typeface="+mn-ea"/>
                <a:cs typeface="+mn-cs"/>
              </a:rPr>
              <a:t>Starting the Day Right</a:t>
            </a:r>
            <a:endParaRPr kumimoji="0" lang="en-US" sz="5400" b="1" i="0" u="none" strike="noStrike" kern="1200" cap="none" spc="0" normalizeH="0" baseline="0" noProof="0" dirty="0">
              <a:ln w="19050">
                <a:solidFill>
                  <a:srgbClr val="FFFFFF"/>
                </a:solidFill>
              </a:ln>
              <a:gradFill flip="none" rotWithShape="1">
                <a:gsLst>
                  <a:gs pos="0">
                    <a:srgbClr val="996633"/>
                  </a:gs>
                  <a:gs pos="65000">
                    <a:srgbClr val="FFFFFF">
                      <a:lumMod val="0"/>
                      <a:lumOff val="100000"/>
                    </a:srgbClr>
                  </a:gs>
                </a:gsLst>
                <a:lin ang="5400000" scaled="1"/>
                <a:tileRect/>
              </a:gradFill>
              <a:effectLst>
                <a:outerShdw blurRad="50800" dist="101600" dir="1800000" algn="bl" rotWithShape="0">
                  <a:prstClr val="black">
                    <a:alpha val="40000"/>
                  </a:prstClr>
                </a:outerShdw>
              </a:effectLst>
              <a:uLnTx/>
              <a:uFillTx/>
              <a:latin typeface="Arial" charset="0"/>
              <a:ea typeface="+mn-ea"/>
              <a:cs typeface="+mn-cs"/>
            </a:endParaRPr>
          </a:p>
        </p:txBody>
      </p:sp>
      <p:pic>
        <p:nvPicPr>
          <p:cNvPr id="7" name="Content Placeholder 6"/>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301214" y="4088187"/>
            <a:ext cx="2695575" cy="1619250"/>
          </a:xfrm>
          <a:prstGeom prst="rect">
            <a:avLst/>
          </a:prstGeom>
          <a:ln>
            <a:noFill/>
          </a:ln>
          <a:effectLst>
            <a:outerShdw blurRad="292100" dist="139700" dir="2700000" algn="tl" rotWithShape="0">
              <a:srgbClr val="FF7171">
                <a:alpha val="65000"/>
              </a:srgbClr>
            </a:outerShdw>
          </a:effectLst>
        </p:spPr>
      </p:pic>
    </p:spTree>
    <p:extLst>
      <p:ext uri="{BB962C8B-B14F-4D97-AF65-F5344CB8AC3E}">
        <p14:creationId xmlns:p14="http://schemas.microsoft.com/office/powerpoint/2010/main" val="2948105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33000">
              <a:srgbClr val="FFFFFF"/>
            </a:gs>
            <a:gs pos="0">
              <a:srgbClr val="0070C0"/>
            </a:gs>
            <a:gs pos="79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4" name="Content Placeholder 3"/>
          <p:cNvSpPr txBox="1">
            <a:spLocks noGrp="1"/>
          </p:cNvSpPr>
          <p:nvPr>
            <p:ph idx="4294967295"/>
          </p:nvPr>
        </p:nvSpPr>
        <p:spPr>
          <a:xfrm>
            <a:off x="695755" y="1877304"/>
            <a:ext cx="8050212" cy="4031873"/>
          </a:xfrm>
          <a:prstGeom prst="rect">
            <a:avLst/>
          </a:prstGeom>
          <a:noFill/>
        </p:spPr>
        <p:txBody>
          <a:bodyPr wrap="square" rtlCol="0">
            <a:spAutoFit/>
          </a:bodyPr>
          <a:lstStyle/>
          <a:p>
            <a:pPr>
              <a:spcBef>
                <a:spcPts val="1200"/>
              </a:spcBef>
              <a:spcAft>
                <a:spcPts val="1200"/>
              </a:spcAft>
              <a:buFont typeface="Wingdings" panose="05000000000000000000" pitchFamily="2" charset="2"/>
              <a:buChar char="Ø"/>
            </a:pPr>
            <a:r>
              <a:rPr lang="en-US" sz="2400" dirty="0" smtClean="0">
                <a:solidFill>
                  <a:srgbClr val="002060"/>
                </a:solidFill>
              </a:rPr>
              <a:t>Pilots </a:t>
            </a:r>
            <a:r>
              <a:rPr lang="en-US" sz="2400" dirty="0">
                <a:solidFill>
                  <a:srgbClr val="002060"/>
                </a:solidFill>
              </a:rPr>
              <a:t>never stop learning, and those who participate in regular proficiency training are competent, confident, and safe</a:t>
            </a:r>
            <a:r>
              <a:rPr lang="en-US" sz="2400" dirty="0" smtClean="0">
                <a:solidFill>
                  <a:srgbClr val="002060"/>
                </a:solidFill>
              </a:rPr>
              <a:t>.</a:t>
            </a:r>
          </a:p>
          <a:p>
            <a:pPr>
              <a:spcBef>
                <a:spcPts val="1200"/>
              </a:spcBef>
              <a:spcAft>
                <a:spcPts val="1200"/>
              </a:spcAft>
              <a:buFont typeface="Wingdings" panose="05000000000000000000" pitchFamily="2" charset="2"/>
              <a:buChar char="Ø"/>
            </a:pPr>
            <a:r>
              <a:rPr lang="en-US" sz="2400" dirty="0" smtClean="0">
                <a:solidFill>
                  <a:srgbClr val="002060"/>
                </a:solidFill>
              </a:rPr>
              <a:t>Earn </a:t>
            </a:r>
            <a:r>
              <a:rPr lang="en-US" sz="2400" i="1" dirty="0">
                <a:solidFill>
                  <a:srgbClr val="002060"/>
                </a:solidFill>
              </a:rPr>
              <a:t>WINGS </a:t>
            </a:r>
            <a:r>
              <a:rPr lang="en-US" sz="2400" dirty="0">
                <a:solidFill>
                  <a:srgbClr val="002060"/>
                </a:solidFill>
              </a:rPr>
              <a:t>awards and recognition based on a combination of </a:t>
            </a:r>
            <a:r>
              <a:rPr lang="en-US" sz="2400" dirty="0" smtClean="0">
                <a:solidFill>
                  <a:srgbClr val="002060"/>
                </a:solidFill>
              </a:rPr>
              <a:t>practical knowledge and hands-on coaching.  Skill will be the result of your efforts.</a:t>
            </a:r>
          </a:p>
          <a:p>
            <a:pPr>
              <a:spcBef>
                <a:spcPts val="1200"/>
              </a:spcBef>
              <a:spcAft>
                <a:spcPts val="1200"/>
              </a:spcAft>
              <a:buFont typeface="Wingdings" panose="05000000000000000000" pitchFamily="2" charset="2"/>
              <a:buChar char="Ø"/>
            </a:pPr>
            <a:r>
              <a:rPr lang="en-US" sz="2400" i="1" dirty="0">
                <a:solidFill>
                  <a:srgbClr val="002060"/>
                </a:solidFill>
              </a:rPr>
              <a:t>G</a:t>
            </a:r>
            <a:r>
              <a:rPr lang="en-US" sz="2400" i="1" dirty="0" smtClean="0">
                <a:solidFill>
                  <a:srgbClr val="002060"/>
                </a:solidFill>
              </a:rPr>
              <a:t>et </a:t>
            </a:r>
            <a:r>
              <a:rPr lang="en-US" sz="2400" i="1" dirty="0">
                <a:solidFill>
                  <a:srgbClr val="002060"/>
                </a:solidFill>
              </a:rPr>
              <a:t>started </a:t>
            </a:r>
            <a:r>
              <a:rPr lang="en-US" sz="2400" i="1" dirty="0" smtClean="0">
                <a:solidFill>
                  <a:srgbClr val="002060"/>
                </a:solidFill>
              </a:rPr>
              <a:t>now!</a:t>
            </a:r>
            <a:endParaRPr lang="en-US" sz="2400" i="1" dirty="0">
              <a:solidFill>
                <a:srgbClr val="002060"/>
              </a:solidFill>
            </a:endParaRPr>
          </a:p>
          <a:p>
            <a:pPr>
              <a:spcBef>
                <a:spcPts val="1200"/>
              </a:spcBef>
              <a:spcAft>
                <a:spcPts val="1200"/>
              </a:spcAft>
              <a:buNone/>
            </a:pPr>
            <a:endParaRPr lang="en-US" sz="2800" b="1" i="1" dirty="0">
              <a:solidFill>
                <a:schemeClr val="bg1"/>
              </a:solidFill>
              <a:effectLst>
                <a:outerShdw blurRad="38100" dist="38100" dir="2700000" algn="tl">
                  <a:srgbClr val="000000">
                    <a:alpha val="43137"/>
                  </a:srgbClr>
                </a:outerShdw>
              </a:effectLst>
              <a:latin typeface="Palatino Linotype" panose="02040502050505030304" pitchFamily="18" charset="0"/>
            </a:endParaRPr>
          </a:p>
        </p:txBody>
      </p:sp>
      <p:pic>
        <p:nvPicPr>
          <p:cNvPr id="3078" name="Picture 6" descr="C:\Users\JAYMFL~1\AppData\Local\Temp\SNAGHTML4fbe6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7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653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4294967295"/>
          </p:nvPr>
        </p:nvPicPr>
        <p:blipFill>
          <a:blip r:embed="rId3"/>
          <a:stretch>
            <a:fillRect/>
          </a:stretch>
        </p:blipFill>
        <p:spPr>
          <a:xfrm>
            <a:off x="909368" y="731235"/>
            <a:ext cx="7914256" cy="5038944"/>
          </a:xfrm>
          <a:prstGeom prst="rect">
            <a:avLst/>
          </a:prstGeom>
        </p:spPr>
      </p:pic>
      <p:sp>
        <p:nvSpPr>
          <p:cNvPr id="2" name="Title 1"/>
          <p:cNvSpPr>
            <a:spLocks noGrp="1"/>
          </p:cNvSpPr>
          <p:nvPr>
            <p:ph type="title" idx="4294967295"/>
          </p:nvPr>
        </p:nvSpPr>
        <p:spPr>
          <a:xfrm>
            <a:off x="409903" y="538217"/>
            <a:ext cx="8204200" cy="461963"/>
          </a:xfrm>
        </p:spPr>
        <p:txBody>
          <a:bodyPr/>
          <a:lstStyle/>
          <a:p>
            <a:pPr algn="ctr"/>
            <a:r>
              <a:rPr lang="en-US" dirty="0" smtClean="0"/>
              <a:t>AMT On-line for the A&amp;P</a:t>
            </a:r>
            <a:endParaRPr lang="en-US" dirty="0"/>
          </a:p>
        </p:txBody>
      </p:sp>
      <p:pic>
        <p:nvPicPr>
          <p:cNvPr id="5" name="Picture 2" descr="C:\Users\JAYMFL~1\AppData\Local\Temp\SNAGHTML51a5553.PN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76573" y="4010493"/>
            <a:ext cx="2114681" cy="1541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71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bg1"/>
            </a:gs>
            <a:gs pos="100000">
              <a:srgbClr val="0070C0"/>
            </a:gs>
          </a:gsLst>
          <a:lin ang="5400000" scaled="1"/>
          <a:tileRect/>
        </a:gra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640661" y="450506"/>
            <a:ext cx="4461426" cy="609600"/>
          </a:xfrm>
        </p:spPr>
        <p:txBody>
          <a:bodyPr/>
          <a:lstStyle/>
          <a:p>
            <a:r>
              <a:rPr lang="en-US" dirty="0" smtClean="0">
                <a:ea typeface="ＭＳ Ｐゴシック" pitchFamily="34" charset="-128"/>
              </a:rPr>
              <a:t>Welcome</a:t>
            </a:r>
          </a:p>
        </p:txBody>
      </p:sp>
      <p:sp>
        <p:nvSpPr>
          <p:cNvPr id="5123" name="Content Placeholder 2"/>
          <p:cNvSpPr>
            <a:spLocks noGrp="1"/>
          </p:cNvSpPr>
          <p:nvPr>
            <p:ph idx="1"/>
          </p:nvPr>
        </p:nvSpPr>
        <p:spPr>
          <a:xfrm>
            <a:off x="505239" y="1723164"/>
            <a:ext cx="6968987" cy="4391025"/>
          </a:xfrm>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a:t>
            </a:r>
          </a:p>
          <a:p>
            <a:r>
              <a:rPr lang="en-US" dirty="0" smtClean="0">
                <a:ea typeface="ＭＳ Ｐゴシック" pitchFamily="34" charset="-128"/>
              </a:rPr>
              <a:t>Set phones &amp; pagers to silent or off </a:t>
            </a:r>
          </a:p>
          <a:p>
            <a:r>
              <a:rPr lang="en-US" dirty="0" smtClean="0">
                <a:ea typeface="ＭＳ Ｐゴシック" pitchFamily="34" charset="-128"/>
              </a:rPr>
              <a:t>Sponsor Acknowledgment</a:t>
            </a:r>
          </a:p>
          <a:p>
            <a:r>
              <a:rPr lang="en-US" dirty="0" smtClean="0">
                <a:ea typeface="ＭＳ Ｐゴシック" pitchFamily="34" charset="-128"/>
              </a:rPr>
              <a:t>Other information</a:t>
            </a:r>
          </a:p>
          <a:p>
            <a:pPr marL="0" indent="0">
              <a:buNone/>
            </a:pPr>
            <a:r>
              <a:rPr lang="en-US" dirty="0" smtClean="0">
                <a:ea typeface="ＭＳ Ｐゴシック" pitchFamily="34" charset="-128"/>
              </a:rPr>
              <a:t> </a:t>
            </a:r>
          </a:p>
          <a:p>
            <a:endParaRPr lang="en-US" dirty="0" smtClean="0">
              <a:ea typeface="ＭＳ Ｐゴシック" pitchFamily="34" charset="-128"/>
            </a:endParaRPr>
          </a:p>
        </p:txBody>
      </p:sp>
      <p:sp>
        <p:nvSpPr>
          <p:cNvPr id="5124"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6AC0D87-B637-4A2D-8D1E-1DCA440C2BAB}" type="slidenum">
              <a:rPr lang="en-US" sz="1400">
                <a:solidFill>
                  <a:schemeClr val="bg1"/>
                </a:solidFill>
                <a:latin typeface="Times New Roman" pitchFamily="18" charset="0"/>
              </a:rPr>
              <a:pPr eaLnBrk="1" hangingPunct="1"/>
              <a:t>2</a:t>
            </a:fld>
            <a:endParaRPr lang="en-US" sz="1400" dirty="0">
              <a:solidFill>
                <a:schemeClr val="bg1"/>
              </a:solidFill>
              <a:latin typeface="Times New Roman" pitchFamily="18" charset="0"/>
            </a:endParaRPr>
          </a:p>
        </p:txBody>
      </p:sp>
      <p:grpSp>
        <p:nvGrpSpPr>
          <p:cNvPr id="6" name="Group 5"/>
          <p:cNvGrpSpPr/>
          <p:nvPr/>
        </p:nvGrpSpPr>
        <p:grpSpPr>
          <a:xfrm>
            <a:off x="5174708" y="505680"/>
            <a:ext cx="3731317" cy="2367921"/>
            <a:chOff x="6837353" y="2930909"/>
            <a:chExt cx="5177733" cy="3419281"/>
          </a:xfrm>
        </p:grpSpPr>
        <p:pic>
          <p:nvPicPr>
            <p:cNvPr id="7" name="DA40435A-344D-4FC2-9E65-482510AA9235" descr="2D5DBBC8-94E1-4F4B-B5EF-F45345C9D166@fios-rou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06" t="32314" r="2686"/>
            <a:stretch/>
          </p:blipFill>
          <p:spPr bwMode="auto">
            <a:xfrm>
              <a:off x="6837353" y="2930909"/>
              <a:ext cx="5177733" cy="34192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p:spPr>
        </p:pic>
      </p:grpSp>
    </p:spTree>
    <p:extLst>
      <p:ext uri="{BB962C8B-B14F-4D97-AF65-F5344CB8AC3E}">
        <p14:creationId xmlns:p14="http://schemas.microsoft.com/office/powerpoint/2010/main" val="4221374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34000">
              <a:schemeClr val="bg1"/>
            </a:gs>
            <a:gs pos="0">
              <a:srgbClr val="0070C0"/>
            </a:gs>
            <a:gs pos="79000">
              <a:schemeClr val="bg1"/>
            </a:gs>
            <a:gs pos="100000">
              <a:srgbClr val="0070C0"/>
            </a:gs>
          </a:gsLst>
          <a:lin ang="5400000" scaled="1"/>
        </a:gradFill>
        <a:effectLst/>
      </p:bgPr>
    </p:bg>
    <p:spTree>
      <p:nvGrpSpPr>
        <p:cNvPr id="1" name=""/>
        <p:cNvGrpSpPr/>
        <p:nvPr/>
      </p:nvGrpSpPr>
      <p:grpSpPr>
        <a:xfrm>
          <a:off x="0" y="0"/>
          <a:ext cx="0" cy="0"/>
          <a:chOff x="0" y="0"/>
          <a:chExt cx="0" cy="0"/>
        </a:xfrm>
      </p:grpSpPr>
      <p:pic>
        <p:nvPicPr>
          <p:cNvPr id="4098" name="Picture 2" descr="C:\Users\JAYMFL~1\AppData\Local\Temp\SNAGHTML4ee4f2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580"/>
            <a:ext cx="9107776" cy="317350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694614" y="2352565"/>
            <a:ext cx="7954962" cy="3532188"/>
          </a:xfrm>
        </p:spPr>
        <p:txBody>
          <a:bodyPr/>
          <a:lstStyle/>
          <a:p>
            <a:pPr>
              <a:spcBef>
                <a:spcPts val="1200"/>
              </a:spcBef>
              <a:spcAft>
                <a:spcPts val="1200"/>
              </a:spcAft>
              <a:buFont typeface="Wingdings" panose="05000000000000000000" pitchFamily="2" charset="2"/>
              <a:buChar char="Ø"/>
            </a:pPr>
            <a:r>
              <a:rPr lang="en-US" sz="2400" kern="1200" dirty="0">
                <a:solidFill>
                  <a:srgbClr val="002060"/>
                </a:solidFill>
              </a:rPr>
              <a:t>The AMT Awards program can help you fulfill your commitment to aviation maintenance excellence through continuing education and training.</a:t>
            </a:r>
          </a:p>
          <a:p>
            <a:pPr>
              <a:spcBef>
                <a:spcPts val="1200"/>
              </a:spcBef>
              <a:spcAft>
                <a:spcPts val="1200"/>
              </a:spcAft>
              <a:buFont typeface="Wingdings" panose="05000000000000000000" pitchFamily="2" charset="2"/>
              <a:buChar char="Ø"/>
            </a:pPr>
            <a:r>
              <a:rPr lang="en-US" sz="2400" dirty="0" smtClean="0">
                <a:solidFill>
                  <a:srgbClr val="002060"/>
                </a:solidFill>
              </a:rPr>
              <a:t>Earn annual awards based on core training hours at Bronze, Silver, and Gold levels.</a:t>
            </a:r>
          </a:p>
          <a:p>
            <a:pPr>
              <a:spcBef>
                <a:spcPts val="1200"/>
              </a:spcBef>
              <a:spcAft>
                <a:spcPts val="1200"/>
              </a:spcAft>
              <a:buFont typeface="Wingdings" panose="05000000000000000000" pitchFamily="2" charset="2"/>
              <a:buChar char="Ø"/>
            </a:pPr>
            <a:r>
              <a:rPr lang="en-US" sz="2400" i="1" dirty="0" smtClean="0">
                <a:solidFill>
                  <a:srgbClr val="002060"/>
                </a:solidFill>
              </a:rPr>
              <a:t>Get started now!</a:t>
            </a:r>
            <a:endParaRPr lang="en-US" sz="2400" i="1" dirty="0">
              <a:solidFill>
                <a:srgbClr val="002060"/>
              </a:solidFill>
            </a:endParaRPr>
          </a:p>
        </p:txBody>
      </p:sp>
    </p:spTree>
    <p:extLst>
      <p:ext uri="{BB962C8B-B14F-4D97-AF65-F5344CB8AC3E}">
        <p14:creationId xmlns:p14="http://schemas.microsoft.com/office/powerpoint/2010/main" val="1232270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9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2299" y="748525"/>
            <a:ext cx="8472488" cy="609600"/>
          </a:xfrm>
        </p:spPr>
        <p:txBody>
          <a:bodyPr/>
          <a:lstStyle/>
          <a:p>
            <a:pPr algn="ctr"/>
            <a:r>
              <a:rPr lang="en-US" dirty="0" smtClean="0"/>
              <a:t>We need your feedback:</a:t>
            </a:r>
            <a:endParaRPr lang="en-US" dirty="0"/>
          </a:p>
        </p:txBody>
      </p:sp>
      <p:sp>
        <p:nvSpPr>
          <p:cNvPr id="3" name="Content Placeholder 2"/>
          <p:cNvSpPr>
            <a:spLocks noGrp="1"/>
          </p:cNvSpPr>
          <p:nvPr>
            <p:ph idx="1"/>
          </p:nvPr>
        </p:nvSpPr>
        <p:spPr/>
        <p:txBody>
          <a:bodyPr/>
          <a:lstStyle/>
          <a:p>
            <a:pPr marL="0" indent="0" algn="ctr">
              <a:buNone/>
            </a:pPr>
            <a:r>
              <a:rPr lang="en-US" sz="3600" dirty="0" smtClean="0"/>
              <a:t>Go to your favorite search engine and type in the search:</a:t>
            </a:r>
          </a:p>
          <a:p>
            <a:pPr marL="0" indent="0" algn="ctr">
              <a:buNone/>
            </a:pPr>
            <a:r>
              <a:rPr lang="en-US" sz="6000" dirty="0" smtClean="0">
                <a:solidFill>
                  <a:srgbClr val="002060"/>
                </a:solidFill>
              </a:rPr>
              <a:t>FAASTeam Feedback</a:t>
            </a:r>
            <a:endParaRPr lang="en-US" sz="6000" dirty="0">
              <a:solidFill>
                <a:srgbClr val="002060"/>
              </a:solidFill>
            </a:endParaRPr>
          </a:p>
        </p:txBody>
      </p:sp>
      <p:pic>
        <p:nvPicPr>
          <p:cNvPr id="4" name="Picture 3"/>
          <p:cNvPicPr>
            <a:picLocks noChangeAspect="1"/>
          </p:cNvPicPr>
          <p:nvPr/>
        </p:nvPicPr>
        <p:blipFill>
          <a:blip r:embed="rId3"/>
          <a:stretch>
            <a:fillRect/>
          </a:stretch>
        </p:blipFill>
        <p:spPr>
          <a:xfrm>
            <a:off x="3561464" y="3721395"/>
            <a:ext cx="1969482" cy="1947228"/>
          </a:xfrm>
          <a:prstGeom prst="rect">
            <a:avLst/>
          </a:prstGeom>
        </p:spPr>
      </p:pic>
    </p:spTree>
    <p:extLst>
      <p:ext uri="{BB962C8B-B14F-4D97-AF65-F5344CB8AC3E}">
        <p14:creationId xmlns:p14="http://schemas.microsoft.com/office/powerpoint/2010/main" val="144854632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59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01083" y="2372783"/>
            <a:ext cx="5868988" cy="2308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Tx/>
              <a:buNone/>
            </a:pPr>
            <a:r>
              <a:rPr lang="en-US" sz="3600" b="1" dirty="0">
                <a:solidFill>
                  <a:srgbClr val="1D2F68"/>
                </a:solidFill>
                <a:latin typeface="Tahoma" pitchFamily="34" charset="0"/>
                <a:ea typeface="ＭＳ Ｐゴシック" pitchFamily="34" charset="-128"/>
              </a:rPr>
              <a:t>FLIGHT STANDARDS </a:t>
            </a:r>
            <a:r>
              <a:rPr lang="en-US" sz="3600" b="1" dirty="0" smtClean="0">
                <a:solidFill>
                  <a:srgbClr val="1D2F68"/>
                </a:solidFill>
                <a:latin typeface="Tahoma" pitchFamily="34" charset="0"/>
                <a:ea typeface="ＭＳ Ｐゴシック" pitchFamily="34" charset="-128"/>
              </a:rPr>
              <a:t>OFFICE</a:t>
            </a:r>
            <a:endParaRPr lang="en-US" sz="3600" b="1" dirty="0">
              <a:solidFill>
                <a:srgbClr val="1D2F68"/>
              </a:solidFill>
              <a:latin typeface="Tahoma" pitchFamily="34" charset="0"/>
              <a:ea typeface="ＭＳ Ｐゴシック" pitchFamily="34" charset="-128"/>
            </a:endParaRPr>
          </a:p>
          <a:p>
            <a:pPr algn="ctr">
              <a:spcBef>
                <a:spcPct val="20000"/>
              </a:spcBef>
              <a:buFontTx/>
              <a:buNone/>
            </a:pPr>
            <a:r>
              <a:rPr lang="en-US" sz="2000" b="1" dirty="0" smtClean="0">
                <a:solidFill>
                  <a:srgbClr val="1D2F68"/>
                </a:solidFill>
                <a:ea typeface="ＭＳ Ｐゴシック" pitchFamily="34" charset="-128"/>
              </a:rPr>
              <a:t>(Your Office Address </a:t>
            </a:r>
          </a:p>
          <a:p>
            <a:pPr algn="ctr">
              <a:spcBef>
                <a:spcPct val="20000"/>
              </a:spcBef>
              <a:buFontTx/>
              <a:buNone/>
            </a:pPr>
            <a:r>
              <a:rPr lang="en-US" sz="2000" b="1" dirty="0" smtClean="0">
                <a:solidFill>
                  <a:srgbClr val="1D2F68"/>
                </a:solidFill>
                <a:ea typeface="ＭＳ Ｐゴシック" pitchFamily="34" charset="-128"/>
              </a:rPr>
              <a:t>and Contact Information Here)</a:t>
            </a:r>
            <a:endParaRPr lang="en-US" sz="2000" b="1" dirty="0">
              <a:solidFill>
                <a:srgbClr val="1D2F68"/>
              </a:solidFill>
              <a:ea typeface="ＭＳ Ｐゴシック" pitchFamily="34" charset="-128"/>
            </a:endParaRPr>
          </a:p>
        </p:txBody>
      </p:sp>
      <p:pic>
        <p:nvPicPr>
          <p:cNvPr id="36868" name="Picture 4" descr="telef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388" y="334963"/>
            <a:ext cx="2406650"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WordArt 5"/>
          <p:cNvSpPr>
            <a:spLocks noChangeArrowheads="1" noChangeShapeType="1" noTextEdit="1"/>
          </p:cNvSpPr>
          <p:nvPr/>
        </p:nvSpPr>
        <p:spPr bwMode="auto">
          <a:xfrm>
            <a:off x="3573463" y="665163"/>
            <a:ext cx="4162425" cy="1020762"/>
          </a:xfrm>
          <a:prstGeom prst="rect">
            <a:avLst/>
          </a:prstGeom>
        </p:spPr>
        <p:txBody>
          <a:bodyPr wrap="none" fromWordArt="1">
            <a:prstTxWarp prst="textPlain">
              <a:avLst>
                <a:gd name="adj" fmla="val 50000"/>
              </a:avLst>
            </a:prstTxWarp>
          </a:bodyPr>
          <a:lstStyle/>
          <a:p>
            <a:pPr algn="ctr">
              <a:buFontTx/>
              <a:buNone/>
            </a:pPr>
            <a:r>
              <a:rPr lang="en-US" sz="3600" i="1" kern="10" dirty="0">
                <a:ln w="38100">
                  <a:solidFill>
                    <a:srgbClr val="FFFFFF"/>
                  </a:solidFill>
                  <a:round/>
                  <a:headEnd/>
                  <a:tailEnd/>
                </a:ln>
                <a:solidFill>
                  <a:srgbClr val="003366"/>
                </a:solidFill>
                <a:effectLst>
                  <a:outerShdw dist="113592" dir="3806097" algn="ctr" rotWithShape="0">
                    <a:srgbClr val="969696">
                      <a:alpha val="79999"/>
                    </a:srgbClr>
                  </a:outerShdw>
                </a:effectLst>
                <a:latin typeface="Impact"/>
                <a:ea typeface="ＭＳ Ｐゴシック" pitchFamily="34" charset="-128"/>
              </a:rPr>
              <a:t>Contact Us:</a:t>
            </a:r>
          </a:p>
        </p:txBody>
      </p:sp>
      <p:sp>
        <p:nvSpPr>
          <p:cNvPr id="36870" name="WordArt 6"/>
          <p:cNvSpPr>
            <a:spLocks noChangeArrowheads="1" noChangeShapeType="1" noTextEdit="1"/>
          </p:cNvSpPr>
          <p:nvPr/>
        </p:nvSpPr>
        <p:spPr bwMode="auto">
          <a:xfrm>
            <a:off x="553115" y="4405141"/>
            <a:ext cx="4932892" cy="874712"/>
          </a:xfrm>
          <a:prstGeom prst="rect">
            <a:avLst/>
          </a:prstGeom>
        </p:spPr>
        <p:txBody>
          <a:bodyPr wrap="none" fromWordArt="1">
            <a:prstTxWarp prst="textPlain">
              <a:avLst>
                <a:gd name="adj" fmla="val 50000"/>
              </a:avLst>
            </a:prstTxWarp>
          </a:bodyPr>
          <a:lstStyle/>
          <a:p>
            <a:pPr algn="ctr">
              <a:buFontTx/>
              <a:buNone/>
            </a:pPr>
            <a:r>
              <a:rPr lang="en-US" sz="3600" kern="10" dirty="0" smtClean="0">
                <a:ln w="25400">
                  <a:solidFill>
                    <a:srgbClr val="FFFFFF"/>
                  </a:solidFill>
                  <a:round/>
                  <a:headEnd/>
                  <a:tailEnd/>
                </a:ln>
                <a:solidFill>
                  <a:srgbClr val="003366"/>
                </a:solidFill>
                <a:effectLst>
                  <a:outerShdw dist="113592" dir="3806097" algn="ctr" rotWithShape="0">
                    <a:srgbClr val="000000">
                      <a:alpha val="79999"/>
                    </a:srgbClr>
                  </a:outerShdw>
                </a:effectLst>
                <a:latin typeface="Impact"/>
                <a:ea typeface="ＭＳ Ｐゴシック" pitchFamily="34" charset="-128"/>
              </a:rPr>
              <a:t>(000) 000-0000</a:t>
            </a:r>
            <a:endParaRPr lang="en-US" sz="3600" kern="10" dirty="0">
              <a:ln w="25400">
                <a:solidFill>
                  <a:srgbClr val="FFFFFF"/>
                </a:solidFill>
                <a:round/>
                <a:headEnd/>
                <a:tailEnd/>
              </a:ln>
              <a:solidFill>
                <a:srgbClr val="003366"/>
              </a:solidFill>
              <a:effectLst>
                <a:outerShdw dist="113592" dir="3806097" algn="ctr" rotWithShape="0">
                  <a:srgbClr val="000000">
                    <a:alpha val="79999"/>
                  </a:srgbClr>
                </a:outerShdw>
              </a:effectLst>
              <a:latin typeface="Impact"/>
              <a:ea typeface="ＭＳ Ｐゴシック" pitchFamily="34" charset="-12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9167" y="2387599"/>
            <a:ext cx="3052233" cy="3052233"/>
          </a:xfrm>
          <a:prstGeom prst="rect">
            <a:avLst/>
          </a:prstGeom>
        </p:spPr>
      </p:pic>
    </p:spTree>
    <p:extLst>
      <p:ext uri="{BB962C8B-B14F-4D97-AF65-F5344CB8AC3E}">
        <p14:creationId xmlns:p14="http://schemas.microsoft.com/office/powerpoint/2010/main" val="1537442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Grp="1" noChangeArrowheads="1"/>
          </p:cNvSpPr>
          <p:nvPr>
            <p:ph type="ctrTitle"/>
          </p:nvPr>
        </p:nvSpPr>
        <p:spPr>
          <a:xfrm>
            <a:off x="656684" y="699612"/>
            <a:ext cx="4134369" cy="3201827"/>
          </a:xfrm>
        </p:spPr>
        <p:txBody>
          <a:bodyPr/>
          <a:lstStyle/>
          <a:p>
            <a:pPr algn="ctr"/>
            <a:r>
              <a:rPr lang="en-US" dirty="0" smtClean="0">
                <a:solidFill>
                  <a:srgbClr val="002060"/>
                </a:solidFill>
                <a:ea typeface="ＭＳ Ｐゴシック"/>
              </a:rPr>
              <a:t>Thank You!</a:t>
            </a:r>
            <a:r>
              <a:rPr lang="en-US" sz="3200" dirty="0" smtClean="0">
                <a:solidFill>
                  <a:srgbClr val="002060"/>
                </a:solidFill>
                <a:ea typeface="ＭＳ Ｐゴシック"/>
              </a:rPr>
              <a:t/>
            </a:r>
            <a:br>
              <a:rPr lang="en-US" sz="3200" dirty="0" smtClean="0">
                <a:solidFill>
                  <a:srgbClr val="002060"/>
                </a:solidFill>
                <a:ea typeface="ＭＳ Ｐゴシック"/>
              </a:rPr>
            </a:br>
            <a:r>
              <a:rPr lang="en-US" sz="3200" dirty="0" smtClean="0">
                <a:solidFill>
                  <a:srgbClr val="002060"/>
                </a:solidFill>
                <a:ea typeface="ＭＳ Ｐゴシック"/>
              </a:rPr>
              <a:t/>
            </a:r>
            <a:br>
              <a:rPr lang="en-US" sz="3200" dirty="0" smtClean="0">
                <a:solidFill>
                  <a:srgbClr val="002060"/>
                </a:solidFill>
                <a:ea typeface="ＭＳ Ｐゴシック"/>
              </a:rPr>
            </a:br>
            <a:r>
              <a:rPr lang="en-US" sz="3200" dirty="0" smtClean="0">
                <a:solidFill>
                  <a:srgbClr val="002060"/>
                </a:solidFill>
                <a:ea typeface="ＭＳ Ｐゴシック"/>
              </a:rPr>
              <a:t/>
            </a:r>
            <a:br>
              <a:rPr lang="en-US" sz="3200" dirty="0" smtClean="0">
                <a:solidFill>
                  <a:srgbClr val="002060"/>
                </a:solidFill>
                <a:ea typeface="ＭＳ Ｐゴシック"/>
              </a:rPr>
            </a:br>
            <a:r>
              <a:rPr lang="en-US" dirty="0">
                <a:solidFill>
                  <a:schemeClr val="bg1">
                    <a:lumMod val="50000"/>
                  </a:schemeClr>
                </a:solidFill>
              </a:rPr>
              <a:t>Use of Weather Information</a:t>
            </a:r>
            <a:br>
              <a:rPr lang="en-US" dirty="0">
                <a:solidFill>
                  <a:schemeClr val="bg1">
                    <a:lumMod val="50000"/>
                  </a:schemeClr>
                </a:solidFill>
              </a:rPr>
            </a:br>
            <a:r>
              <a:rPr lang="en-US" altLang="en-US" dirty="0" smtClean="0">
                <a:solidFill>
                  <a:schemeClr val="bg1"/>
                </a:solidFill>
              </a:rPr>
              <a:t>s</a:t>
            </a:r>
          </a:p>
        </p:txBody>
      </p:sp>
      <p:sp>
        <p:nvSpPr>
          <p:cNvPr id="32793" name="Rectangle 25"/>
          <p:cNvSpPr>
            <a:spLocks noChangeArrowheads="1"/>
          </p:cNvSpPr>
          <p:nvPr/>
        </p:nvSpPr>
        <p:spPr bwMode="auto">
          <a:xfrm>
            <a:off x="373063" y="806450"/>
            <a:ext cx="4983162" cy="1395413"/>
          </a:xfrm>
          <a:prstGeom prst="rect">
            <a:avLst/>
          </a:prstGeom>
          <a:noFill/>
          <a:ln>
            <a:noFill/>
          </a:ln>
          <a:effectLst>
            <a:outerShdw dist="9158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1D2F68"/>
              </a:solidFill>
              <a:effectLst/>
              <a:uLnTx/>
              <a:uFillTx/>
              <a:latin typeface="Arial" charset="0"/>
              <a:ea typeface="+mn-ea"/>
              <a:cs typeface="+mn-cs"/>
            </a:endParaRPr>
          </a:p>
        </p:txBody>
      </p:sp>
    </p:spTree>
    <p:extLst>
      <p:ext uri="{BB962C8B-B14F-4D97-AF65-F5344CB8AC3E}">
        <p14:creationId xmlns:p14="http://schemas.microsoft.com/office/powerpoint/2010/main" val="39722469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9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ea typeface="ＭＳ Ｐゴシック" pitchFamily="34" charset="-128"/>
              </a:rPr>
              <a:t>Overview	</a:t>
            </a:r>
          </a:p>
        </p:txBody>
      </p:sp>
      <p:sp>
        <p:nvSpPr>
          <p:cNvPr id="6147" name="Content Placeholder 2"/>
          <p:cNvSpPr>
            <a:spLocks noGrp="1"/>
          </p:cNvSpPr>
          <p:nvPr>
            <p:ph idx="1"/>
          </p:nvPr>
        </p:nvSpPr>
        <p:spPr>
          <a:xfrm>
            <a:off x="678215" y="1451843"/>
            <a:ext cx="8737600" cy="4391025"/>
          </a:xfrm>
        </p:spPr>
        <p:txBody>
          <a:bodyPr/>
          <a:lstStyle/>
          <a:p>
            <a:r>
              <a:rPr lang="en-US" dirty="0" smtClean="0">
                <a:ea typeface="ＭＳ Ｐゴシック" pitchFamily="34" charset="-128"/>
              </a:rPr>
              <a:t>Use of Weather Information</a:t>
            </a:r>
          </a:p>
          <a:p>
            <a:r>
              <a:rPr lang="en-US" dirty="0" smtClean="0">
                <a:ea typeface="ＭＳ Ｐゴシック" pitchFamily="34" charset="-128"/>
              </a:rPr>
              <a:t>Planning the Flight</a:t>
            </a:r>
          </a:p>
          <a:p>
            <a:r>
              <a:rPr lang="en-US" dirty="0" smtClean="0">
                <a:ea typeface="ＭＳ Ｐゴシック" pitchFamily="34" charset="-128"/>
              </a:rPr>
              <a:t>Pitfalls</a:t>
            </a:r>
          </a:p>
          <a:p>
            <a:r>
              <a:rPr lang="en-US" dirty="0" smtClean="0">
                <a:ea typeface="ＭＳ Ｐゴシック" pitchFamily="34" charset="-128"/>
              </a:rPr>
              <a:t>Best Practices</a:t>
            </a:r>
          </a:p>
          <a:p>
            <a:pPr marL="0" indent="0">
              <a:buNone/>
            </a:pPr>
            <a:r>
              <a:rPr lang="en-US" b="0" dirty="0" smtClean="0">
                <a:ea typeface="ＭＳ Ｐゴシック" pitchFamily="34" charset="-128"/>
              </a:rPr>
              <a:t>	</a:t>
            </a:r>
          </a:p>
        </p:txBody>
      </p:sp>
      <p:sp>
        <p:nvSpPr>
          <p:cNvPr id="6148"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8980EBD4-0054-469E-8A53-811A8A2AD46C}" type="slidenum">
              <a:rPr lang="en-US" sz="1400">
                <a:solidFill>
                  <a:schemeClr val="bg1"/>
                </a:solidFill>
                <a:latin typeface="Times New Roman" pitchFamily="18" charset="0"/>
              </a:rPr>
              <a:pPr eaLnBrk="1" hangingPunct="1"/>
              <a:t>3</a:t>
            </a:fld>
            <a:endParaRPr lang="en-US" sz="1400" dirty="0">
              <a:solidFill>
                <a:schemeClr val="bg1"/>
              </a:solidFill>
              <a:latin typeface="Times New Roman" pitchFamily="18" charset="0"/>
            </a:endParaRPr>
          </a:p>
        </p:txBody>
      </p:sp>
      <p:pic>
        <p:nvPicPr>
          <p:cNvPr id="1026" name="Picture 2" descr="C:\Users\JAYMFL~1\AppData\Local\Temp\SNAGHTMLcfddb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721" y="1469435"/>
            <a:ext cx="2555541" cy="4003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723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9000">
              <a:schemeClr val="bg1"/>
            </a:gs>
            <a:gs pos="100000">
              <a:srgbClr val="0070C0"/>
            </a:gs>
          </a:gsLst>
          <a:lin ang="5400000" scaled="1"/>
        </a:gra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612949" y="353245"/>
            <a:ext cx="7978392" cy="5289197"/>
          </a:xfrm>
          <a:prstGeom prst="rect">
            <a:avLst/>
          </a:prstGeom>
          <a:ln>
            <a:solidFill>
              <a:schemeClr val="accent1"/>
            </a:solid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4"/>
          </p:nvPr>
        </p:nvSpPr>
        <p:spPr/>
        <p:txBody>
          <a:bodyPr/>
          <a:lstStyle/>
          <a:p>
            <a:fld id="{74438B1A-AF1B-4C8B-993E-1BADE62A2451}" type="slidenum">
              <a:rPr lang="en-US" smtClean="0"/>
              <a:pPr/>
              <a:t>4</a:t>
            </a:fld>
            <a:endParaRPr lang="en-US" dirty="0"/>
          </a:p>
        </p:txBody>
      </p:sp>
    </p:spTree>
    <p:extLst>
      <p:ext uri="{BB962C8B-B14F-4D97-AF65-F5344CB8AC3E}">
        <p14:creationId xmlns:p14="http://schemas.microsoft.com/office/powerpoint/2010/main" val="467124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9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26" y="344488"/>
            <a:ext cx="8253150" cy="609600"/>
          </a:xfrm>
        </p:spPr>
        <p:txBody>
          <a:bodyPr/>
          <a:lstStyle/>
          <a:p>
            <a:pPr marL="0" indent="0" algn="ctr">
              <a:buNone/>
            </a:pPr>
            <a:r>
              <a:rPr lang="en-US" sz="2800" dirty="0"/>
              <a:t>Not all weather sources report the same data.</a:t>
            </a:r>
          </a:p>
        </p:txBody>
      </p:sp>
      <p:sp>
        <p:nvSpPr>
          <p:cNvPr id="3" name="Content Placeholder 2"/>
          <p:cNvSpPr>
            <a:spLocks noGrp="1"/>
          </p:cNvSpPr>
          <p:nvPr>
            <p:ph idx="1"/>
          </p:nvPr>
        </p:nvSpPr>
        <p:spPr>
          <a:xfrm>
            <a:off x="535495" y="985614"/>
            <a:ext cx="8050213" cy="4391025"/>
          </a:xfrm>
        </p:spPr>
        <p:txBody>
          <a:bodyPr/>
          <a:lstStyle/>
          <a:p>
            <a:pPr marL="0" indent="0" algn="ctr">
              <a:buNone/>
            </a:pPr>
            <a:r>
              <a:rPr lang="en-US" b="0" dirty="0" smtClean="0"/>
              <a:t>The decision making process requires you to make operational decisions based on </a:t>
            </a:r>
            <a:r>
              <a:rPr lang="en-US" b="0" i="1" u="sng" dirty="0" smtClean="0"/>
              <a:t>ALL</a:t>
            </a:r>
            <a:r>
              <a:rPr lang="en-US" b="0" dirty="0" smtClean="0"/>
              <a:t> information available for your flight.</a:t>
            </a:r>
          </a:p>
          <a:p>
            <a:pPr marL="0" indent="0">
              <a:buNone/>
            </a:pP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5</a:t>
            </a:fld>
            <a:endParaRPr lang="en-US" dirty="0"/>
          </a:p>
        </p:txBody>
      </p:sp>
      <p:pic>
        <p:nvPicPr>
          <p:cNvPr id="6" name="Picture 5"/>
          <p:cNvPicPr>
            <a:picLocks noChangeAspect="1"/>
          </p:cNvPicPr>
          <p:nvPr/>
        </p:nvPicPr>
        <p:blipFill>
          <a:blip r:embed="rId3"/>
          <a:stretch>
            <a:fillRect/>
          </a:stretch>
        </p:blipFill>
        <p:spPr>
          <a:xfrm>
            <a:off x="4780816" y="2435123"/>
            <a:ext cx="3664050" cy="3473307"/>
          </a:xfrm>
          <a:prstGeom prst="rect">
            <a:avLst/>
          </a:prstGeom>
          <a:ln>
            <a:solidFill>
              <a:schemeClr val="accent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683285" y="2462589"/>
            <a:ext cx="3898760" cy="3383270"/>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5150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9000">
              <a:schemeClr val="bg1"/>
            </a:gs>
            <a:gs pos="100000">
              <a:srgbClr val="0070C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and Evaluate</a:t>
            </a:r>
            <a:endParaRPr lang="en-US" dirty="0"/>
          </a:p>
        </p:txBody>
      </p:sp>
      <p:sp>
        <p:nvSpPr>
          <p:cNvPr id="3" name="Content Placeholder 2"/>
          <p:cNvSpPr>
            <a:spLocks noGrp="1"/>
          </p:cNvSpPr>
          <p:nvPr>
            <p:ph idx="1"/>
          </p:nvPr>
        </p:nvSpPr>
        <p:spPr/>
        <p:txBody>
          <a:bodyPr/>
          <a:lstStyle/>
          <a:p>
            <a:pPr marL="0" indent="0">
              <a:buNone/>
            </a:pPr>
            <a:r>
              <a:rPr lang="en-US" dirty="0" smtClean="0"/>
              <a:t>You got it now what do you do with it?</a:t>
            </a:r>
          </a:p>
          <a:p>
            <a:r>
              <a:rPr lang="en-US" dirty="0" smtClean="0"/>
              <a:t>In the beginning you were tested on theory  and the use of weather products</a:t>
            </a:r>
          </a:p>
          <a:p>
            <a:r>
              <a:rPr lang="en-US" dirty="0" smtClean="0"/>
              <a:t>Now you need to use your experiences and skill to process and apply that data specific to your flight</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6</a:t>
            </a:fld>
            <a:endParaRPr lang="en-US" dirty="0"/>
          </a:p>
        </p:txBody>
      </p:sp>
    </p:spTree>
    <p:extLst>
      <p:ext uri="{BB962C8B-B14F-4D97-AF65-F5344CB8AC3E}">
        <p14:creationId xmlns:p14="http://schemas.microsoft.com/office/powerpoint/2010/main" val="3290819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6000">
              <a:schemeClr val="bg1"/>
            </a:gs>
            <a:gs pos="100000">
              <a:srgbClr val="0070C0"/>
            </a:gs>
          </a:gsLst>
          <a:lin ang="5400000" scaled="1"/>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686" y="1739555"/>
            <a:ext cx="3653270" cy="2669124"/>
          </a:xfrm>
          <a:prstGeom prst="rect">
            <a:avLst/>
          </a:prstGeom>
        </p:spPr>
      </p:pic>
      <p:sp>
        <p:nvSpPr>
          <p:cNvPr id="2" name="Title 1"/>
          <p:cNvSpPr>
            <a:spLocks noGrp="1"/>
          </p:cNvSpPr>
          <p:nvPr>
            <p:ph type="title"/>
          </p:nvPr>
        </p:nvSpPr>
        <p:spPr/>
        <p:txBody>
          <a:bodyPr/>
          <a:lstStyle/>
          <a:p>
            <a:r>
              <a:rPr lang="en-US" sz="3200" dirty="0" smtClean="0"/>
              <a:t>Three Basic Elements of Weather are…</a:t>
            </a:r>
            <a:endParaRPr lang="en-US" sz="3200" dirty="0"/>
          </a:p>
        </p:txBody>
      </p:sp>
      <p:sp>
        <p:nvSpPr>
          <p:cNvPr id="3" name="Content Placeholder 2"/>
          <p:cNvSpPr>
            <a:spLocks noGrp="1"/>
          </p:cNvSpPr>
          <p:nvPr>
            <p:ph idx="1"/>
          </p:nvPr>
        </p:nvSpPr>
        <p:spPr>
          <a:xfrm>
            <a:off x="305296" y="1035626"/>
            <a:ext cx="8146281" cy="4391025"/>
          </a:xfrm>
        </p:spPr>
        <p:txBody>
          <a:bodyPr/>
          <a:lstStyle/>
          <a:p>
            <a:pPr marL="914400" lvl="1" indent="-452438">
              <a:buAutoNum type="arabicParenR"/>
            </a:pPr>
            <a:r>
              <a:rPr lang="en-US" b="0" dirty="0" smtClean="0"/>
              <a:t>Temperature (warm or cold)</a:t>
            </a:r>
          </a:p>
          <a:p>
            <a:pPr marL="914400" lvl="1" indent="-452438">
              <a:buAutoNum type="arabicParenR"/>
            </a:pPr>
            <a:r>
              <a:rPr lang="en-US" b="0" dirty="0" smtClean="0"/>
              <a:t>Wind (a vector with speed and direction)</a:t>
            </a:r>
          </a:p>
          <a:p>
            <a:pPr marL="914400" lvl="1" indent="-452438">
              <a:buAutoNum type="arabicParenR"/>
            </a:pPr>
            <a:r>
              <a:rPr lang="en-US" b="0" dirty="0" smtClean="0"/>
              <a:t>Moisture (or humidity) </a:t>
            </a:r>
          </a:p>
          <a:p>
            <a:pPr marL="0" indent="0">
              <a:buNone/>
            </a:pPr>
            <a:endParaRPr lang="en-US" b="0" dirty="0" smtClean="0"/>
          </a:p>
          <a:p>
            <a:pPr marL="0" indent="0">
              <a:buNone/>
            </a:pPr>
            <a:endParaRPr lang="en-US" b="0" dirty="0"/>
          </a:p>
          <a:p>
            <a:pPr marL="0" indent="0">
              <a:buNone/>
            </a:pPr>
            <a:endParaRPr lang="en-US" b="0" dirty="0" smtClean="0"/>
          </a:p>
          <a:p>
            <a:pPr marL="0" indent="0">
              <a:buNone/>
            </a:pPr>
            <a:endParaRPr lang="en-US" b="0" dirty="0"/>
          </a:p>
          <a:p>
            <a:pPr marL="0" indent="0" algn="ctr">
              <a:buNone/>
            </a:pPr>
            <a:r>
              <a:rPr lang="en-US" sz="2400" b="0" dirty="0" smtClean="0"/>
              <a:t>Temperature</a:t>
            </a:r>
            <a:r>
              <a:rPr lang="en-US" sz="2400" b="0" dirty="0"/>
              <a:t>, wind, and moisture combine to </a:t>
            </a:r>
            <a:endParaRPr lang="en-US" sz="2400" b="0" dirty="0" smtClean="0"/>
          </a:p>
          <a:p>
            <a:pPr marL="0" indent="0" algn="ctr">
              <a:buNone/>
            </a:pPr>
            <a:r>
              <a:rPr lang="en-US" sz="2400" b="0" dirty="0" smtClean="0"/>
              <a:t>varying </a:t>
            </a:r>
            <a:r>
              <a:rPr lang="en-US" sz="2400" b="0" dirty="0"/>
              <a:t>degrees to create conditions that affect pilots. </a:t>
            </a:r>
            <a:endParaRPr lang="en-US" sz="24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7</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85218" y="2602704"/>
            <a:ext cx="2100489" cy="180852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7742" y="2707287"/>
            <a:ext cx="2675411" cy="1834567"/>
          </a:xfrm>
          <a:prstGeom prst="rect">
            <a:avLst/>
          </a:prstGeom>
        </p:spPr>
      </p:pic>
    </p:spTree>
    <p:extLst>
      <p:ext uri="{BB962C8B-B14F-4D97-AF65-F5344CB8AC3E}">
        <p14:creationId xmlns:p14="http://schemas.microsoft.com/office/powerpoint/2010/main" val="3054526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9000">
              <a:schemeClr val="bg1"/>
            </a:gs>
            <a:gs pos="100000">
              <a:schemeClr val="bg1">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Anything is Possible…</a:t>
            </a:r>
            <a:endParaRPr lang="en-US" dirty="0"/>
          </a:p>
        </p:txBody>
      </p:sp>
      <p:sp>
        <p:nvSpPr>
          <p:cNvPr id="3" name="Content Placeholder 2"/>
          <p:cNvSpPr>
            <a:spLocks noGrp="1"/>
          </p:cNvSpPr>
          <p:nvPr>
            <p:ph idx="1"/>
          </p:nvPr>
        </p:nvSpPr>
        <p:spPr>
          <a:xfrm>
            <a:off x="696269" y="1206676"/>
            <a:ext cx="8050213" cy="4391025"/>
          </a:xfrm>
        </p:spPr>
        <p:txBody>
          <a:bodyPr/>
          <a:lstStyle/>
          <a:p>
            <a:pPr marL="0" indent="0">
              <a:buNone/>
            </a:pPr>
            <a:r>
              <a:rPr lang="en-US" b="0" dirty="0" smtClean="0"/>
              <a:t>Weather </a:t>
            </a:r>
            <a:r>
              <a:rPr lang="en-US" b="0" dirty="0"/>
              <a:t>primarily affects pilots in three ways: </a:t>
            </a:r>
            <a:endParaRPr lang="en-US" b="0" dirty="0" smtClean="0"/>
          </a:p>
          <a:p>
            <a:r>
              <a:rPr lang="en-US" b="0" dirty="0"/>
              <a:t>Weather can create wind or turbulence. </a:t>
            </a:r>
          </a:p>
          <a:p>
            <a:r>
              <a:rPr lang="en-US" b="0" dirty="0" smtClean="0"/>
              <a:t>Weather </a:t>
            </a:r>
            <a:r>
              <a:rPr lang="en-US" b="0" dirty="0"/>
              <a:t>can reduce ceiling and visibility. </a:t>
            </a:r>
          </a:p>
          <a:p>
            <a:r>
              <a:rPr lang="en-US" b="0" dirty="0" smtClean="0"/>
              <a:t>Weather </a:t>
            </a:r>
            <a:r>
              <a:rPr lang="en-US" b="0" dirty="0"/>
              <a:t>can affect aircraft performance through conditions such as high density altitude or icing. </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8</a:t>
            </a:fld>
            <a:endParaRPr lang="en-US" dirty="0"/>
          </a:p>
        </p:txBody>
      </p:sp>
    </p:spTree>
    <p:extLst>
      <p:ext uri="{BB962C8B-B14F-4D97-AF65-F5344CB8AC3E}">
        <p14:creationId xmlns:p14="http://schemas.microsoft.com/office/powerpoint/2010/main" val="3300288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26" y="490792"/>
            <a:ext cx="8472488" cy="609600"/>
          </a:xfrm>
        </p:spPr>
        <p:txBody>
          <a:bodyPr/>
          <a:lstStyle/>
          <a:p>
            <a:r>
              <a:rPr lang="en-US" dirty="0" smtClean="0"/>
              <a:t>Making Sense of the data</a:t>
            </a:r>
            <a:endParaRPr lang="en-US" dirty="0"/>
          </a:p>
        </p:txBody>
      </p:sp>
      <p:sp>
        <p:nvSpPr>
          <p:cNvPr id="3" name="Content Placeholder 2"/>
          <p:cNvSpPr>
            <a:spLocks noGrp="1"/>
          </p:cNvSpPr>
          <p:nvPr>
            <p:ph idx="1"/>
          </p:nvPr>
        </p:nvSpPr>
        <p:spPr>
          <a:xfrm>
            <a:off x="851108" y="1894539"/>
            <a:ext cx="8050213" cy="3104181"/>
          </a:xfrm>
        </p:spPr>
        <p:txBody>
          <a:bodyPr/>
          <a:lstStyle/>
          <a:p>
            <a:pPr marL="0" indent="0">
              <a:buNone/>
            </a:pPr>
            <a:r>
              <a:rPr lang="en-US" sz="3200" dirty="0" smtClean="0">
                <a:latin typeface="Arial" panose="020B0604020202020204" pitchFamily="34" charset="0"/>
                <a:cs typeface="Arial" panose="020B0604020202020204" pitchFamily="34" charset="0"/>
              </a:rPr>
              <a:t>How will the weather affect my flight?</a:t>
            </a:r>
          </a:p>
          <a:p>
            <a:pPr marL="0" indent="0">
              <a:buNone/>
            </a:pPr>
            <a:r>
              <a:rPr lang="en-US" sz="3200" dirty="0" smtClean="0">
                <a:latin typeface="Arial" panose="020B0604020202020204" pitchFamily="34" charset="0"/>
                <a:cs typeface="Arial" panose="020B0604020202020204" pitchFamily="34" charset="0"/>
              </a:rPr>
              <a:t> </a:t>
            </a:r>
          </a:p>
          <a:p>
            <a:r>
              <a:rPr lang="en-US" sz="3200" kern="1200" dirty="0">
                <a:latin typeface="Arial" panose="020B0604020202020204" pitchFamily="34" charset="0"/>
                <a:cs typeface="Arial" panose="020B0604020202020204" pitchFamily="34" charset="0"/>
              </a:rPr>
              <a:t>T</a:t>
            </a:r>
            <a:r>
              <a:rPr lang="en-US" sz="3200" kern="1200" dirty="0" smtClean="0">
                <a:latin typeface="Arial" panose="020B0604020202020204" pitchFamily="34" charset="0"/>
                <a:cs typeface="Arial" panose="020B0604020202020204" pitchFamily="34" charset="0"/>
              </a:rPr>
              <a:t>urbulence</a:t>
            </a:r>
            <a:endParaRPr lang="en-US" sz="3200" kern="12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3200" kern="1200" dirty="0" smtClean="0">
                <a:latin typeface="Arial" panose="020B0604020202020204" pitchFamily="34" charset="0"/>
                <a:cs typeface="Arial" panose="020B0604020202020204" pitchFamily="34" charset="0"/>
              </a:rPr>
              <a:t>Visibility</a:t>
            </a:r>
            <a:endParaRPr lang="en-US" sz="3200" kern="12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3200" kern="1200" dirty="0" smtClean="0">
                <a:latin typeface="Arial" panose="020B0604020202020204" pitchFamily="34" charset="0"/>
                <a:cs typeface="Arial" panose="020B0604020202020204" pitchFamily="34" charset="0"/>
              </a:rPr>
              <a:t>Aircraft </a:t>
            </a:r>
            <a:r>
              <a:rPr lang="en-US" sz="3200" kern="1200" dirty="0">
                <a:latin typeface="Arial" panose="020B0604020202020204" pitchFamily="34" charset="0"/>
                <a:cs typeface="Arial" panose="020B0604020202020204" pitchFamily="34" charset="0"/>
              </a:rPr>
              <a:t>performance. </a:t>
            </a:r>
          </a:p>
          <a:p>
            <a:pPr marL="0" indent="0">
              <a:buFont typeface="Arial" panose="020B0604020202020204" pitchFamily="34" charset="0"/>
              <a:buNone/>
            </a:pPr>
            <a:endParaRPr lang="en-US" b="0" kern="12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kern="1200" dirty="0" smtClean="0">
                <a:latin typeface="Arial" panose="020B0604020202020204" pitchFamily="34" charset="0"/>
                <a:cs typeface="Arial" panose="020B0604020202020204" pitchFamily="34" charset="0"/>
              </a:rPr>
              <a:t> </a:t>
            </a:r>
            <a:endParaRPr lang="en-US" b="0" kern="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spTree>
    <p:extLst>
      <p:ext uri="{BB962C8B-B14F-4D97-AF65-F5344CB8AC3E}">
        <p14:creationId xmlns:p14="http://schemas.microsoft.com/office/powerpoint/2010/main" val="3902961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5YDFD77UPU3F-311-2372</_dlc_DocId>
    <_dlc_DocIdUrl xmlns="04289566-cf42-4ce7-aa7c-2469c3d4502e">
      <Url>https://avssp.faa.gov/avs/afsfaast/_layouts/15/DocIdRedir.aspx?ID=5YDFD77UPU3F-311-2372</Url>
      <Description>5YDFD77UPU3F-311-2372</Description>
    </_dlc_DocIdUrl>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B17F8C7-2AEB-4BC2-A828-B2E729EBBAC3}">
  <ds:schemaRefs>
    <ds:schemaRef ds:uri="http://schemas.microsoft.com/sharepoint/v3/contenttype/forms"/>
  </ds:schemaRefs>
</ds:datastoreItem>
</file>

<file path=customXml/itemProps2.xml><?xml version="1.0" encoding="utf-8"?>
<ds:datastoreItem xmlns:ds="http://schemas.openxmlformats.org/officeDocument/2006/customXml" ds:itemID="{0B80675E-01F7-49AA-B61E-EE85CFCAD03B}">
  <ds:schemaRefs>
    <ds:schemaRef ds:uri="http://purl.org/dc/dcmitype/"/>
    <ds:schemaRef ds:uri="http://schemas.microsoft.com/office/infopath/2007/PartnerControls"/>
    <ds:schemaRef ds:uri="428a51a3-9dcf-4c6f-9a55-61372affcb0a"/>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12637AC4-A576-4C15-917E-B8AA84F6C1C4}"/>
</file>

<file path=customXml/itemProps4.xml><?xml version="1.0" encoding="utf-8"?>
<ds:datastoreItem xmlns:ds="http://schemas.openxmlformats.org/officeDocument/2006/customXml" ds:itemID="{397D1EC2-086B-4869-9FB4-0CCB136B730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6883</TotalTime>
  <Words>2199</Words>
  <Application>Microsoft Office PowerPoint</Application>
  <PresentationFormat>On-screen Show (4:3)</PresentationFormat>
  <Paragraphs>297</Paragraphs>
  <Slides>23</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ＭＳ Ｐゴシック</vt:lpstr>
      <vt:lpstr>Arial</vt:lpstr>
      <vt:lpstr>Helvetica Neue Medium</vt:lpstr>
      <vt:lpstr>Impact</vt:lpstr>
      <vt:lpstr>Palatino Linotype</vt:lpstr>
      <vt:lpstr>Tahoma</vt:lpstr>
      <vt:lpstr>Times New Roman</vt:lpstr>
      <vt:lpstr>Wingdings</vt:lpstr>
      <vt:lpstr>1_Custom Design</vt:lpstr>
      <vt:lpstr>2_Custom Design</vt:lpstr>
      <vt:lpstr>The National FAA Safety Team Presents:</vt:lpstr>
      <vt:lpstr>Welcome</vt:lpstr>
      <vt:lpstr>Overview </vt:lpstr>
      <vt:lpstr>PowerPoint Presentation</vt:lpstr>
      <vt:lpstr>Not all weather sources report the same data.</vt:lpstr>
      <vt:lpstr>Study and Evaluate</vt:lpstr>
      <vt:lpstr>Three Basic Elements of Weather are…</vt:lpstr>
      <vt:lpstr>Anything is Possible…</vt:lpstr>
      <vt:lpstr>Making Sense of the data</vt:lpstr>
      <vt:lpstr>PowerPoint Presentation</vt:lpstr>
      <vt:lpstr>Never thought of that…</vt:lpstr>
      <vt:lpstr>READ ALL ABOUT IT!</vt:lpstr>
      <vt:lpstr>Preflight Weather Planning  is the BIG PICTURE!</vt:lpstr>
      <vt:lpstr>Everything considered, Let’s Go!</vt:lpstr>
      <vt:lpstr>Weather Related Risk Management</vt:lpstr>
      <vt:lpstr>Best Practices When Planning</vt:lpstr>
      <vt:lpstr>PowerPoint Presentation</vt:lpstr>
      <vt:lpstr>PowerPoint Presentation</vt:lpstr>
      <vt:lpstr>AMT On-line for the A&amp;P</vt:lpstr>
      <vt:lpstr>PowerPoint Presentation</vt:lpstr>
      <vt:lpstr>We need your feedback:</vt:lpstr>
      <vt:lpstr>PowerPoint Presentation</vt:lpstr>
      <vt:lpstr>Thank You!   Use of Weather Information 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the Month-Jan 2019-SRM-PPT</dc:title>
  <dc:creator>MTONEY</dc:creator>
  <cp:lastModifiedBy>Steuernagle, John W (FAA)</cp:lastModifiedBy>
  <cp:revision>399</cp:revision>
  <dcterms:created xsi:type="dcterms:W3CDTF">2005-01-28T20:32:53Z</dcterms:created>
  <dcterms:modified xsi:type="dcterms:W3CDTF">2020-09-21T15:25:51Z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a5f30d4e-ad99-4127-9962-b582d9952fc3</vt:lpwstr>
  </property>
</Properties>
</file>